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0" r:id="rId1"/>
  </p:sldMasterIdLst>
  <p:notesMasterIdLst>
    <p:notesMasterId r:id="rId35"/>
  </p:notesMasterIdLst>
  <p:sldIdLst>
    <p:sldId id="256" r:id="rId2"/>
    <p:sldId id="290" r:id="rId3"/>
    <p:sldId id="302" r:id="rId4"/>
    <p:sldId id="332" r:id="rId5"/>
    <p:sldId id="303" r:id="rId6"/>
    <p:sldId id="285" r:id="rId7"/>
    <p:sldId id="333" r:id="rId8"/>
    <p:sldId id="306" r:id="rId9"/>
    <p:sldId id="334" r:id="rId10"/>
    <p:sldId id="307" r:id="rId11"/>
    <p:sldId id="308" r:id="rId12"/>
    <p:sldId id="309" r:id="rId13"/>
    <p:sldId id="311" r:id="rId14"/>
    <p:sldId id="312" r:id="rId15"/>
    <p:sldId id="313" r:id="rId16"/>
    <p:sldId id="314"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272"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35" autoAdjust="0"/>
  </p:normalViewPr>
  <p:slideViewPr>
    <p:cSldViewPr>
      <p:cViewPr varScale="1">
        <p:scale>
          <a:sx n="73" d="100"/>
          <a:sy n="73" d="100"/>
        </p:scale>
        <p:origin x="61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eaLnBrk="1" fontAlgn="auto" hangingPunct="1">
              <a:spcBef>
                <a:spcPts val="0"/>
              </a:spcBef>
              <a:spcAft>
                <a:spcPts val="0"/>
              </a:spcAft>
              <a:defRPr sz="1200">
                <a:latin typeface="+mn-lt"/>
                <a:cs typeface="+mn-cs"/>
              </a:defRPr>
            </a:lvl1pPr>
          </a:lstStyle>
          <a:p>
            <a:pPr>
              <a:defRPr/>
            </a:pPr>
            <a:fld id="{BC841025-CB6F-460C-A3A2-832E0D89372E}" type="datetimeFigureOut">
              <a:rPr lang="en-US"/>
              <a:pPr>
                <a:defRPr/>
              </a:pPr>
              <a:t>3/27/2025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754E5ED-1C11-4B86-AF4A-F34A4C09741F}"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E1C272-709A-4EE4-A561-C5C74B189B4E}" type="slidenum">
              <a:rPr lang="en-US" altLang="it-IT" smtClean="0"/>
              <a:pPr>
                <a:spcBef>
                  <a:spcPct val="0"/>
                </a:spcBef>
              </a:pPr>
              <a:t>1</a:t>
            </a:fld>
            <a:endParaRPr lang="en-US"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1AEBA9-DDC8-464F-B898-1672F62918A5}" type="slidenum">
              <a:rPr lang="en-US" altLang="it-IT" smtClean="0"/>
              <a:pPr>
                <a:spcBef>
                  <a:spcPct val="0"/>
                </a:spcBef>
              </a:pPr>
              <a:t>10</a:t>
            </a:fld>
            <a:endParaRPr lang="en-US"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C86AF6-002E-46B3-A777-18E54A3E0793}" type="slidenum">
              <a:rPr lang="en-US" altLang="it-IT" smtClean="0"/>
              <a:pPr>
                <a:spcBef>
                  <a:spcPct val="0"/>
                </a:spcBef>
              </a:pPr>
              <a:t>11</a:t>
            </a:fld>
            <a:endParaRPr lang="en-US"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B34AD6-6E25-4E7D-98D0-5D608D2BE6C2}" type="slidenum">
              <a:rPr lang="en-US" altLang="it-IT" smtClean="0"/>
              <a:pPr>
                <a:spcBef>
                  <a:spcPct val="0"/>
                </a:spcBef>
              </a:pPr>
              <a:t>12</a:t>
            </a:fld>
            <a:endParaRPr lang="en-US"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F59D12-E00C-413D-A666-F0B2099ECD64}" type="slidenum">
              <a:rPr lang="en-US" altLang="it-IT" smtClean="0"/>
              <a:pPr>
                <a:spcBef>
                  <a:spcPct val="0"/>
                </a:spcBef>
              </a:pPr>
              <a:t>13</a:t>
            </a:fld>
            <a:endParaRPr lang="en-US"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1F23AC-33C7-4757-838E-79D81831A093}" type="slidenum">
              <a:rPr lang="en-US" altLang="it-IT" smtClean="0"/>
              <a:pPr>
                <a:spcBef>
                  <a:spcPct val="0"/>
                </a:spcBef>
              </a:pPr>
              <a:t>14</a:t>
            </a:fld>
            <a:endParaRPr lang="en-US"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1C2DF-3AC1-4DEA-AD3D-6CD25BD7D277}" type="slidenum">
              <a:rPr lang="en-US" altLang="it-IT"/>
              <a:pPr>
                <a:spcBef>
                  <a:spcPct val="0"/>
                </a:spcBef>
              </a:pPr>
              <a:t>15</a:t>
            </a:fld>
            <a:endParaRPr lang="en-US" altLang="it-IT"/>
          </a:p>
        </p:txBody>
      </p:sp>
    </p:spTree>
    <p:extLst>
      <p:ext uri="{BB962C8B-B14F-4D97-AF65-F5344CB8AC3E}">
        <p14:creationId xmlns:p14="http://schemas.microsoft.com/office/powerpoint/2010/main" val="298759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62CA11-440F-4109-BEBA-2CD2F188C42C}" type="slidenum">
              <a:rPr lang="en-US" altLang="it-IT"/>
              <a:pPr>
                <a:spcBef>
                  <a:spcPct val="0"/>
                </a:spcBef>
              </a:pPr>
              <a:t>16</a:t>
            </a:fld>
            <a:endParaRPr lang="en-US" altLang="it-IT"/>
          </a:p>
        </p:txBody>
      </p:sp>
    </p:spTree>
    <p:extLst>
      <p:ext uri="{BB962C8B-B14F-4D97-AF65-F5344CB8AC3E}">
        <p14:creationId xmlns:p14="http://schemas.microsoft.com/office/powerpoint/2010/main" val="3755090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33ADA7-480F-4BBF-BAAA-8DDD1D523E7C}" type="slidenum">
              <a:rPr lang="en-US" altLang="it-IT"/>
              <a:pPr>
                <a:spcBef>
                  <a:spcPct val="0"/>
                </a:spcBef>
              </a:pPr>
              <a:t>17</a:t>
            </a:fld>
            <a:endParaRPr lang="en-US" altLang="it-IT"/>
          </a:p>
        </p:txBody>
      </p:sp>
    </p:spTree>
    <p:extLst>
      <p:ext uri="{BB962C8B-B14F-4D97-AF65-F5344CB8AC3E}">
        <p14:creationId xmlns:p14="http://schemas.microsoft.com/office/powerpoint/2010/main" val="455845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CA76EB-D0F6-438D-8F7D-CCD14FE0CDE8}" type="slidenum">
              <a:rPr lang="en-US" altLang="it-IT"/>
              <a:pPr>
                <a:spcBef>
                  <a:spcPct val="0"/>
                </a:spcBef>
              </a:pPr>
              <a:t>18</a:t>
            </a:fld>
            <a:endParaRPr lang="en-US" altLang="it-IT"/>
          </a:p>
        </p:txBody>
      </p:sp>
    </p:spTree>
    <p:extLst>
      <p:ext uri="{BB962C8B-B14F-4D97-AF65-F5344CB8AC3E}">
        <p14:creationId xmlns:p14="http://schemas.microsoft.com/office/powerpoint/2010/main" val="2920323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6AEDE0-9A20-4342-AA03-7C4138B3139B}" type="slidenum">
              <a:rPr lang="en-US" altLang="it-IT"/>
              <a:pPr>
                <a:spcBef>
                  <a:spcPct val="0"/>
                </a:spcBef>
              </a:pPr>
              <a:t>19</a:t>
            </a:fld>
            <a:endParaRPr lang="en-US" altLang="it-IT"/>
          </a:p>
        </p:txBody>
      </p:sp>
    </p:spTree>
    <p:extLst>
      <p:ext uri="{BB962C8B-B14F-4D97-AF65-F5344CB8AC3E}">
        <p14:creationId xmlns:p14="http://schemas.microsoft.com/office/powerpoint/2010/main" val="349115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r>
              <a:rPr lang="it-IT" altLang="it-IT" smtClean="0"/>
              <a:t>Principessa Jolanda: https://www.youtube.com/watch?v=FZpKFigZpWQ&amp;list=PL_XxlRCHwj-yfslLaAtabGRk9lgo8X5La</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C4E97D-FFC5-46A6-94A1-83A22D0F8AF7}" type="slidenum">
              <a:rPr lang="en-US" altLang="it-IT" smtClean="0"/>
              <a:pPr>
                <a:spcBef>
                  <a:spcPct val="0"/>
                </a:spcBef>
              </a:pPr>
              <a:t>2</a:t>
            </a:fld>
            <a:endParaRPr lang="en-US" alt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944EAC-F376-419E-89C5-A80D27D47437}" type="slidenum">
              <a:rPr lang="en-US" altLang="it-IT"/>
              <a:pPr>
                <a:spcBef>
                  <a:spcPct val="0"/>
                </a:spcBef>
              </a:pPr>
              <a:t>20</a:t>
            </a:fld>
            <a:endParaRPr lang="en-US" altLang="it-IT"/>
          </a:p>
        </p:txBody>
      </p:sp>
    </p:spTree>
    <p:extLst>
      <p:ext uri="{BB962C8B-B14F-4D97-AF65-F5344CB8AC3E}">
        <p14:creationId xmlns:p14="http://schemas.microsoft.com/office/powerpoint/2010/main" val="2341365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ECD5CF-F44A-485A-B59F-B7DFBEBA8457}" type="slidenum">
              <a:rPr lang="en-US" altLang="it-IT"/>
              <a:pPr>
                <a:spcBef>
                  <a:spcPct val="0"/>
                </a:spcBef>
              </a:pPr>
              <a:t>21</a:t>
            </a:fld>
            <a:endParaRPr lang="en-US" altLang="it-IT"/>
          </a:p>
        </p:txBody>
      </p:sp>
    </p:spTree>
    <p:extLst>
      <p:ext uri="{BB962C8B-B14F-4D97-AF65-F5344CB8AC3E}">
        <p14:creationId xmlns:p14="http://schemas.microsoft.com/office/powerpoint/2010/main" val="1797400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AE76C8-F4AA-4DB4-97A2-D57C6470BF9F}" type="slidenum">
              <a:rPr lang="en-US" altLang="it-IT"/>
              <a:pPr>
                <a:spcBef>
                  <a:spcPct val="0"/>
                </a:spcBef>
              </a:pPr>
              <a:t>22</a:t>
            </a:fld>
            <a:endParaRPr lang="en-US" altLang="it-IT"/>
          </a:p>
        </p:txBody>
      </p:sp>
    </p:spTree>
    <p:extLst>
      <p:ext uri="{BB962C8B-B14F-4D97-AF65-F5344CB8AC3E}">
        <p14:creationId xmlns:p14="http://schemas.microsoft.com/office/powerpoint/2010/main" val="1783418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81FE2F-9EF9-4FE8-AF14-2648B1FE9234}" type="slidenum">
              <a:rPr lang="en-US" altLang="it-IT"/>
              <a:pPr>
                <a:spcBef>
                  <a:spcPct val="0"/>
                </a:spcBef>
              </a:pPr>
              <a:t>23</a:t>
            </a:fld>
            <a:endParaRPr lang="en-US" altLang="it-IT"/>
          </a:p>
        </p:txBody>
      </p:sp>
    </p:spTree>
    <p:extLst>
      <p:ext uri="{BB962C8B-B14F-4D97-AF65-F5344CB8AC3E}">
        <p14:creationId xmlns:p14="http://schemas.microsoft.com/office/powerpoint/2010/main" val="1559626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12552B-0380-44C3-8270-8C28A8E0657B}" type="slidenum">
              <a:rPr lang="en-US" altLang="it-IT"/>
              <a:pPr>
                <a:spcBef>
                  <a:spcPct val="0"/>
                </a:spcBef>
              </a:pPr>
              <a:t>24</a:t>
            </a:fld>
            <a:endParaRPr lang="en-US" altLang="it-IT"/>
          </a:p>
        </p:txBody>
      </p:sp>
    </p:spTree>
    <p:extLst>
      <p:ext uri="{BB962C8B-B14F-4D97-AF65-F5344CB8AC3E}">
        <p14:creationId xmlns:p14="http://schemas.microsoft.com/office/powerpoint/2010/main" val="507404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B79C4F-A93A-4DCA-874F-EED95266DC75}" type="slidenum">
              <a:rPr lang="en-US" altLang="it-IT"/>
              <a:pPr>
                <a:spcBef>
                  <a:spcPct val="0"/>
                </a:spcBef>
              </a:pPr>
              <a:t>25</a:t>
            </a:fld>
            <a:endParaRPr lang="en-US" altLang="it-IT"/>
          </a:p>
        </p:txBody>
      </p:sp>
    </p:spTree>
    <p:extLst>
      <p:ext uri="{BB962C8B-B14F-4D97-AF65-F5344CB8AC3E}">
        <p14:creationId xmlns:p14="http://schemas.microsoft.com/office/powerpoint/2010/main" val="1908427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BC3BD0-A360-4CD9-A2CA-627699FF3901}" type="slidenum">
              <a:rPr lang="en-US" altLang="it-IT"/>
              <a:pPr>
                <a:spcBef>
                  <a:spcPct val="0"/>
                </a:spcBef>
              </a:pPr>
              <a:t>26</a:t>
            </a:fld>
            <a:endParaRPr lang="en-US" altLang="it-IT"/>
          </a:p>
        </p:txBody>
      </p:sp>
    </p:spTree>
    <p:extLst>
      <p:ext uri="{BB962C8B-B14F-4D97-AF65-F5344CB8AC3E}">
        <p14:creationId xmlns:p14="http://schemas.microsoft.com/office/powerpoint/2010/main" val="733406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EF7978-D3B6-46D5-8CF3-F6C72A861ED7}" type="slidenum">
              <a:rPr lang="en-US" altLang="it-IT"/>
              <a:pPr>
                <a:spcBef>
                  <a:spcPct val="0"/>
                </a:spcBef>
              </a:pPr>
              <a:t>27</a:t>
            </a:fld>
            <a:endParaRPr lang="en-US" altLang="it-IT"/>
          </a:p>
        </p:txBody>
      </p:sp>
    </p:spTree>
    <p:extLst>
      <p:ext uri="{BB962C8B-B14F-4D97-AF65-F5344CB8AC3E}">
        <p14:creationId xmlns:p14="http://schemas.microsoft.com/office/powerpoint/2010/main" val="3801715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BDD9E1-F214-4425-8EAC-AAD046AC6A12}" type="slidenum">
              <a:rPr lang="en-US" altLang="it-IT"/>
              <a:pPr>
                <a:spcBef>
                  <a:spcPct val="0"/>
                </a:spcBef>
              </a:pPr>
              <a:t>28</a:t>
            </a:fld>
            <a:endParaRPr lang="en-US" altLang="it-IT"/>
          </a:p>
        </p:txBody>
      </p:sp>
    </p:spTree>
    <p:extLst>
      <p:ext uri="{BB962C8B-B14F-4D97-AF65-F5344CB8AC3E}">
        <p14:creationId xmlns:p14="http://schemas.microsoft.com/office/powerpoint/2010/main" val="246177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CB3430-4D2E-485E-8E94-9375D4F015FC}" type="slidenum">
              <a:rPr lang="en-US" altLang="it-IT"/>
              <a:pPr>
                <a:spcBef>
                  <a:spcPct val="0"/>
                </a:spcBef>
              </a:pPr>
              <a:t>29</a:t>
            </a:fld>
            <a:endParaRPr lang="en-US" altLang="it-IT"/>
          </a:p>
        </p:txBody>
      </p:sp>
    </p:spTree>
    <p:extLst>
      <p:ext uri="{BB962C8B-B14F-4D97-AF65-F5344CB8AC3E}">
        <p14:creationId xmlns:p14="http://schemas.microsoft.com/office/powerpoint/2010/main" val="181620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r>
              <a:rPr lang="it-IT" altLang="it-IT" smtClean="0"/>
              <a:t>Principessa Jolanda: https://www.youtube.com/watch?v=FZpKFigZpWQ&amp;list=PL_XxlRCHwj-yfslLaAtabGRk9lgo8X5La</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417449-6039-44F7-A499-3E964EC3E897}" type="slidenum">
              <a:rPr lang="en-US" altLang="it-IT" smtClean="0"/>
              <a:pPr>
                <a:spcBef>
                  <a:spcPct val="0"/>
                </a:spcBef>
              </a:pPr>
              <a:t>3</a:t>
            </a:fld>
            <a:endParaRPr lang="en-US" alt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591717-F0E4-4288-862E-EBE1D9C41683}" type="slidenum">
              <a:rPr lang="en-US" altLang="it-IT"/>
              <a:pPr>
                <a:spcBef>
                  <a:spcPct val="0"/>
                </a:spcBef>
              </a:pPr>
              <a:t>30</a:t>
            </a:fld>
            <a:endParaRPr lang="en-US" altLang="it-IT"/>
          </a:p>
        </p:txBody>
      </p:sp>
    </p:spTree>
    <p:extLst>
      <p:ext uri="{BB962C8B-B14F-4D97-AF65-F5344CB8AC3E}">
        <p14:creationId xmlns:p14="http://schemas.microsoft.com/office/powerpoint/2010/main" val="3686254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1C7F6-EF88-4071-94EA-9A87657F8F30}" type="slidenum">
              <a:rPr lang="en-US" altLang="it-IT"/>
              <a:pPr>
                <a:spcBef>
                  <a:spcPct val="0"/>
                </a:spcBef>
              </a:pPr>
              <a:t>31</a:t>
            </a:fld>
            <a:endParaRPr lang="en-US" altLang="it-IT"/>
          </a:p>
        </p:txBody>
      </p:sp>
    </p:spTree>
    <p:extLst>
      <p:ext uri="{BB962C8B-B14F-4D97-AF65-F5344CB8AC3E}">
        <p14:creationId xmlns:p14="http://schemas.microsoft.com/office/powerpoint/2010/main" val="2373695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99FDCE-E236-4763-8F08-DA16D2F9856D}" type="slidenum">
              <a:rPr lang="en-US" altLang="it-IT"/>
              <a:pPr>
                <a:spcBef>
                  <a:spcPct val="0"/>
                </a:spcBef>
              </a:pPr>
              <a:t>32</a:t>
            </a:fld>
            <a:endParaRPr lang="en-US" altLang="it-IT"/>
          </a:p>
        </p:txBody>
      </p:sp>
    </p:spTree>
    <p:extLst>
      <p:ext uri="{BB962C8B-B14F-4D97-AF65-F5344CB8AC3E}">
        <p14:creationId xmlns:p14="http://schemas.microsoft.com/office/powerpoint/2010/main" val="125228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9E9EF2-8C7F-4C84-BA63-718975BFA92A}" type="slidenum">
              <a:rPr lang="en-US" altLang="it-IT" smtClean="0"/>
              <a:pPr>
                <a:spcBef>
                  <a:spcPct val="0"/>
                </a:spcBef>
              </a:pPr>
              <a:t>33</a:t>
            </a:fld>
            <a:endParaRPr lang="en-US"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r>
              <a:rPr lang="it-IT" altLang="it-IT" smtClean="0"/>
              <a:t>Principessa Jolanda: https://www.youtube.com/watch?v=FZpKFigZpWQ&amp;list=PL_XxlRCHwj-yfslLaAtabGRk9lgo8X5La</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417449-6039-44F7-A499-3E964EC3E897}" type="slidenum">
              <a:rPr lang="en-US" altLang="it-IT" smtClean="0"/>
              <a:pPr>
                <a:spcBef>
                  <a:spcPct val="0"/>
                </a:spcBef>
              </a:pPr>
              <a:t>4</a:t>
            </a:fld>
            <a:endParaRPr lang="en-US" altLang="it-IT" smtClean="0"/>
          </a:p>
        </p:txBody>
      </p:sp>
    </p:spTree>
    <p:extLst>
      <p:ext uri="{BB962C8B-B14F-4D97-AF65-F5344CB8AC3E}">
        <p14:creationId xmlns:p14="http://schemas.microsoft.com/office/powerpoint/2010/main" val="126715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4FDD5E-DD52-4B39-9AC1-965A4159222C}" type="slidenum">
              <a:rPr lang="en-US" altLang="it-IT" smtClean="0"/>
              <a:pPr>
                <a:spcBef>
                  <a:spcPct val="0"/>
                </a:spcBef>
              </a:pPr>
              <a:t>5</a:t>
            </a:fld>
            <a:endParaRPr lang="en-US"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5E7E3C-BEEF-4A77-9B3B-49D02E2404D2}" type="slidenum">
              <a:rPr lang="en-US" altLang="it-IT" smtClean="0"/>
              <a:pPr>
                <a:spcBef>
                  <a:spcPct val="0"/>
                </a:spcBef>
              </a:pPr>
              <a:t>6</a:t>
            </a:fld>
            <a:endParaRPr lang="en-US"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5E7E3C-BEEF-4A77-9B3B-49D02E2404D2}" type="slidenum">
              <a:rPr lang="en-US" altLang="it-IT" smtClean="0"/>
              <a:pPr>
                <a:spcBef>
                  <a:spcPct val="0"/>
                </a:spcBef>
              </a:pPr>
              <a:t>7</a:t>
            </a:fld>
            <a:endParaRPr lang="en-US" altLang="it-IT" smtClean="0"/>
          </a:p>
        </p:txBody>
      </p:sp>
    </p:spTree>
    <p:extLst>
      <p:ext uri="{BB962C8B-B14F-4D97-AF65-F5344CB8AC3E}">
        <p14:creationId xmlns:p14="http://schemas.microsoft.com/office/powerpoint/2010/main" val="385497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A08E8B-DC0C-4219-AE11-36838CD39587}" type="slidenum">
              <a:rPr lang="en-US" altLang="it-IT" smtClean="0"/>
              <a:pPr>
                <a:spcBef>
                  <a:spcPct val="0"/>
                </a:spcBef>
              </a:pPr>
              <a:t>8</a:t>
            </a:fld>
            <a:endParaRPr lang="en-US"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13EF5A-19CA-4B16-A051-C075FBB50978}" type="slidenum">
              <a:rPr lang="en-US" altLang="it-IT" smtClean="0"/>
              <a:pPr>
                <a:spcBef>
                  <a:spcPct val="0"/>
                </a:spcBef>
              </a:pPr>
              <a:t>9</a:t>
            </a:fld>
            <a:endParaRPr lang="en-US" altLang="it-IT" smtClean="0"/>
          </a:p>
        </p:txBody>
      </p:sp>
    </p:spTree>
    <p:extLst>
      <p:ext uri="{BB962C8B-B14F-4D97-AF65-F5344CB8AC3E}">
        <p14:creationId xmlns:p14="http://schemas.microsoft.com/office/powerpoint/2010/main" val="311333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lgn="ctr">
              <a:defRPr>
                <a:solidFill>
                  <a:schemeClr val="tx1">
                    <a:tint val="75000"/>
                  </a:schemeClr>
                </a:solidFill>
              </a:defRPr>
            </a:lvl1pPr>
          </a:lstStyle>
          <a:p>
            <a:pPr>
              <a:defRPr/>
            </a:pPr>
            <a:fld id="{79EB09FA-D37A-4EF0-A49C-5EA3FFF60E56}" type="datetime8">
              <a:rPr lang="en-US"/>
              <a:pPr>
                <a:defRPr/>
              </a:pPr>
              <a:t>3/27/2025 12:13 AM</a:t>
            </a:fld>
            <a:endParaRPr lang="en-US" sz="2000" dirty="0">
              <a:solidFill>
                <a:srgbClr val="FFFFFF"/>
              </a:solidFill>
            </a:endParaRPr>
          </a:p>
        </p:txBody>
      </p:sp>
      <p:sp>
        <p:nvSpPr>
          <p:cNvPr id="5" name="Segnaposto piè di pagina 4"/>
          <p:cNvSpPr>
            <a:spLocks noGrp="1"/>
          </p:cNvSpPr>
          <p:nvPr>
            <p:ph type="ftr" sz="quarter" idx="11"/>
          </p:nvPr>
        </p:nvSpPr>
        <p:spPr/>
        <p:txBody>
          <a:bodyPr/>
          <a:lstStyle>
            <a:lvl1pPr>
              <a:defRPr sz="1200"/>
            </a:lvl1pPr>
          </a:lstStyle>
          <a:p>
            <a:pPr>
              <a:defRPr/>
            </a:pPr>
            <a:endParaRPr lang="en-US"/>
          </a:p>
        </p:txBody>
      </p:sp>
      <p:sp>
        <p:nvSpPr>
          <p:cNvPr id="6" name="Segnaposto numero diapositiva 5"/>
          <p:cNvSpPr>
            <a:spLocks noGrp="1"/>
          </p:cNvSpPr>
          <p:nvPr>
            <p:ph type="sldNum" sz="quarter" idx="12"/>
          </p:nvPr>
        </p:nvSpPr>
        <p:spPr/>
        <p:txBody>
          <a:bodyPr/>
          <a:lstStyle>
            <a:lvl1pPr algn="r">
              <a:defRPr>
                <a:solidFill>
                  <a:srgbClr val="898989"/>
                </a:solidFill>
              </a:defRPr>
            </a:lvl1pPr>
          </a:lstStyle>
          <a:p>
            <a:pPr>
              <a:defRPr/>
            </a:pPr>
            <a:fld id="{BCBCC984-D2EA-45A8-BAA6-12473CA77E7E}" type="slidenum">
              <a:rPr lang="en-US" altLang="it-IT"/>
              <a:pPr>
                <a:defRPr/>
              </a:pPr>
              <a:t>‹N›</a:t>
            </a:fld>
            <a:endParaRPr lang="en-US" altLang="it-IT"/>
          </a:p>
        </p:txBody>
      </p:sp>
    </p:spTree>
    <p:extLst>
      <p:ext uri="{BB962C8B-B14F-4D97-AF65-F5344CB8AC3E}">
        <p14:creationId xmlns:p14="http://schemas.microsoft.com/office/powerpoint/2010/main" val="59447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CasellaDiTesto 3"/>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DE78DE0-435D-4107-9773-E897C1095CD7}" type="slidenum">
              <a:rPr lang="it-IT" altLang="it-IT" smtClean="0">
                <a:latin typeface="Calibri" panose="020F0502020204030204" pitchFamily="34" charset="0"/>
              </a:rPr>
              <a:pPr algn="ctr" eaLnBrk="1" hangingPunct="1">
                <a:defRPr/>
              </a:pPr>
              <a:t>‹N›</a:t>
            </a:fld>
            <a:endParaRPr lang="it-IT" altLang="it-IT" smtClean="0">
              <a:latin typeface="Calibri" panose="020F0502020204030204" pitchFamily="34" charset="0"/>
            </a:endParaRPr>
          </a:p>
        </p:txBody>
      </p:sp>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917BBC3-FC03-441D-ADBA-05B0EA91033E}" type="datetime8">
              <a:rPr lang="en-US"/>
              <a:pPr>
                <a:defRPr/>
              </a:pPr>
              <a:t>3/27/2025 12:13 AM</a:t>
            </a:fld>
            <a:endParaRPr lang="en-US" dirty="0">
              <a:solidFill>
                <a:schemeClr val="tx1">
                  <a:tint val="75000"/>
                </a:schemeClr>
              </a:solidFill>
            </a:endParaRPr>
          </a:p>
        </p:txBody>
      </p:sp>
      <p:sp>
        <p:nvSpPr>
          <p:cNvPr id="6"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58152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CasellaDiTesto 3"/>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8BF32EED-2647-40DB-A581-AAA34206B762}" type="slidenum">
              <a:rPr lang="it-IT" altLang="it-IT" smtClean="0">
                <a:latin typeface="Calibri" panose="020F0502020204030204" pitchFamily="34" charset="0"/>
              </a:rPr>
              <a:pPr algn="ctr" eaLnBrk="1" hangingPunct="1">
                <a:defRPr/>
              </a:pPr>
              <a:t>‹N›</a:t>
            </a:fld>
            <a:endParaRPr lang="it-IT" altLang="it-IT" smtClean="0">
              <a:latin typeface="Calibri" panose="020F0502020204030204" pitchFamily="34" charset="0"/>
            </a:endParaRPr>
          </a:p>
        </p:txBody>
      </p:sp>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C6D85FD-1C2D-4B04-A6C9-6A8D14CEE989}" type="datetime8">
              <a:rPr lang="en-US"/>
              <a:pPr>
                <a:defRPr/>
              </a:pPr>
              <a:t>3/27/2025 12:13 AM</a:t>
            </a:fld>
            <a:endParaRPr lang="en-US" sz="1400" dirty="0"/>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190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4" name="Connettore 1 6"/>
          <p:cNvCxnSpPr/>
          <p:nvPr userDrawn="1"/>
        </p:nvCxnSpPr>
        <p:spPr>
          <a:xfrm>
            <a:off x="239184" y="1052513"/>
            <a:ext cx="1152101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09600" y="274638"/>
            <a:ext cx="10972800" cy="634082"/>
          </a:xfrm>
        </p:spPr>
        <p:txBody>
          <a:bodyPr>
            <a:noAutofit/>
          </a:bodyPr>
          <a:lstStyle>
            <a:lvl1pPr>
              <a:defRPr sz="3600"/>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defRPr sz="2800"/>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3"/>
          <p:cNvSpPr>
            <a:spLocks noGrp="1"/>
          </p:cNvSpPr>
          <p:nvPr>
            <p:ph type="dt" sz="half" idx="10"/>
          </p:nvPr>
        </p:nvSpPr>
        <p:spPr/>
        <p:txBody>
          <a:bodyPr/>
          <a:lstStyle>
            <a:lvl1pPr>
              <a:defRPr>
                <a:solidFill>
                  <a:schemeClr val="tx1">
                    <a:tint val="75000"/>
                  </a:schemeClr>
                </a:solidFill>
              </a:defRPr>
            </a:lvl1pPr>
          </a:lstStyle>
          <a:p>
            <a:pPr>
              <a:defRPr/>
            </a:pPr>
            <a:fld id="{CD2FE85E-E798-4D3E-914F-9F93BCF93422}" type="datetime8">
              <a:rPr lang="en-US"/>
              <a:pPr>
                <a:defRPr/>
              </a:pPr>
              <a:t>3/27/2025 12:13 AM</a:t>
            </a:fld>
            <a:endParaRPr lang="en-US" dirty="0"/>
          </a:p>
        </p:txBody>
      </p:sp>
      <p:sp>
        <p:nvSpPr>
          <p:cNvPr id="6"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egnaposto numero diapositiva 5"/>
          <p:cNvSpPr>
            <a:spLocks noGrp="1"/>
          </p:cNvSpPr>
          <p:nvPr>
            <p:ph type="sldNum" sz="quarter" idx="12"/>
          </p:nvPr>
        </p:nvSpPr>
        <p:spPr/>
        <p:txBody>
          <a:bodyPr/>
          <a:lstStyle>
            <a:lvl1pPr algn="r">
              <a:defRPr>
                <a:solidFill>
                  <a:srgbClr val="898989"/>
                </a:solidFill>
              </a:defRPr>
            </a:lvl1pPr>
          </a:lstStyle>
          <a:p>
            <a:pPr>
              <a:defRPr/>
            </a:pPr>
            <a:fld id="{6DB90F35-40F1-4482-99C1-FA190D37FD77}" type="slidenum">
              <a:rPr lang="en-US" altLang="it-IT"/>
              <a:pPr>
                <a:defRPr/>
              </a:pPr>
              <a:t>‹N›</a:t>
            </a:fld>
            <a:endParaRPr lang="en-US" altLang="it-IT">
              <a:solidFill>
                <a:srgbClr val="FFFFFF"/>
              </a:solidFill>
            </a:endParaRPr>
          </a:p>
        </p:txBody>
      </p:sp>
    </p:spTree>
    <p:extLst>
      <p:ext uri="{BB962C8B-B14F-4D97-AF65-F5344CB8AC3E}">
        <p14:creationId xmlns:p14="http://schemas.microsoft.com/office/powerpoint/2010/main" val="147018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solidFill>
                  <a:schemeClr val="tx1">
                    <a:tint val="75000"/>
                  </a:schemeClr>
                </a:solidFill>
              </a:defRPr>
            </a:lvl1pPr>
          </a:lstStyle>
          <a:p>
            <a:pPr>
              <a:defRPr/>
            </a:pPr>
            <a:fld id="{DF9CE826-6D9C-4FB3-95EF-2E3EA9DAFB4E}" type="datetime8">
              <a:rPr lang="en-US"/>
              <a:pPr>
                <a:defRPr/>
              </a:pPr>
              <a:t>3/27/2025 12:13 AM</a:t>
            </a:fld>
            <a:endParaRPr lang="en-US" dirty="0"/>
          </a:p>
        </p:txBody>
      </p:sp>
      <p:sp>
        <p:nvSpPr>
          <p:cNvPr id="5"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12"/>
          </p:nvPr>
        </p:nvSpPr>
        <p:spPr/>
        <p:txBody>
          <a:bodyPr/>
          <a:lstStyle>
            <a:lvl1pPr>
              <a:defRPr>
                <a:solidFill>
                  <a:srgbClr val="898989"/>
                </a:solidFill>
              </a:defRPr>
            </a:lvl1pPr>
          </a:lstStyle>
          <a:p>
            <a:pPr>
              <a:defRPr/>
            </a:pPr>
            <a:fld id="{E9FB9347-6E90-4210-9A54-F5ADEAF0CDA8}" type="slidenum">
              <a:rPr lang="en-US" altLang="it-IT"/>
              <a:pPr>
                <a:defRPr/>
              </a:pPr>
              <a:t>‹N›</a:t>
            </a:fld>
            <a:endParaRPr lang="en-US" altLang="it-IT" sz="2400">
              <a:solidFill>
                <a:srgbClr val="FFFFFF"/>
              </a:solidFill>
            </a:endParaRPr>
          </a:p>
        </p:txBody>
      </p:sp>
    </p:spTree>
    <p:extLst>
      <p:ext uri="{BB962C8B-B14F-4D97-AF65-F5344CB8AC3E}">
        <p14:creationId xmlns:p14="http://schemas.microsoft.com/office/powerpoint/2010/main" val="326276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solidFill>
                  <a:schemeClr val="tx1">
                    <a:tint val="75000"/>
                  </a:schemeClr>
                </a:solidFill>
              </a:defRPr>
            </a:lvl1pPr>
          </a:lstStyle>
          <a:p>
            <a:pPr>
              <a:defRPr/>
            </a:pPr>
            <a:fld id="{A6F94F92-341E-4369-812F-CC1B6889609A}" type="datetime8">
              <a:rPr lang="en-US"/>
              <a:pPr>
                <a:defRPr/>
              </a:pPr>
              <a:t>3/27/2025 12:13 AM</a:t>
            </a:fld>
            <a:endParaRPr lang="en-US" dirty="0"/>
          </a:p>
        </p:txBody>
      </p:sp>
      <p:sp>
        <p:nvSpPr>
          <p:cNvPr id="6" name="Segnaposto piè di pagina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egnaposto numero diapositiva 6"/>
          <p:cNvSpPr>
            <a:spLocks noGrp="1"/>
          </p:cNvSpPr>
          <p:nvPr>
            <p:ph type="sldNum" sz="quarter" idx="12"/>
          </p:nvPr>
        </p:nvSpPr>
        <p:spPr/>
        <p:txBody>
          <a:bodyPr/>
          <a:lstStyle>
            <a:lvl1pPr>
              <a:defRPr>
                <a:solidFill>
                  <a:srgbClr val="898989"/>
                </a:solidFill>
              </a:defRPr>
            </a:lvl1pPr>
          </a:lstStyle>
          <a:p>
            <a:pPr>
              <a:defRPr/>
            </a:pPr>
            <a:fld id="{BAFEC9F0-9B2A-4707-A3FC-9437B09E98A0}" type="slidenum">
              <a:rPr lang="en-US" altLang="it-IT"/>
              <a:pPr>
                <a:defRPr/>
              </a:pPr>
              <a:t>‹N›</a:t>
            </a:fld>
            <a:endParaRPr lang="en-US" altLang="it-IT"/>
          </a:p>
        </p:txBody>
      </p:sp>
    </p:spTree>
    <p:extLst>
      <p:ext uri="{BB962C8B-B14F-4D97-AF65-F5344CB8AC3E}">
        <p14:creationId xmlns:p14="http://schemas.microsoft.com/office/powerpoint/2010/main" val="17283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solidFill>
                  <a:schemeClr val="tx1">
                    <a:tint val="75000"/>
                  </a:schemeClr>
                </a:solidFill>
              </a:defRPr>
            </a:lvl1pPr>
          </a:lstStyle>
          <a:p>
            <a:pPr>
              <a:defRPr/>
            </a:pPr>
            <a:fld id="{DA6C0691-BA9F-4C7A-A15A-633B2BDFA2EB}" type="datetime8">
              <a:rPr lang="en-US"/>
              <a:pPr>
                <a:defRPr/>
              </a:pPr>
              <a:t>3/27/2025 12:13 AM</a:t>
            </a:fld>
            <a:endParaRPr lang="en-US" dirty="0"/>
          </a:p>
        </p:txBody>
      </p:sp>
      <p:sp>
        <p:nvSpPr>
          <p:cNvPr id="8" name="Segnaposto piè di pagina 7"/>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9" name="Segnaposto numero diapositiva 8"/>
          <p:cNvSpPr>
            <a:spLocks noGrp="1"/>
          </p:cNvSpPr>
          <p:nvPr>
            <p:ph type="sldNum" sz="quarter" idx="12"/>
          </p:nvPr>
        </p:nvSpPr>
        <p:spPr/>
        <p:txBody>
          <a:bodyPr/>
          <a:lstStyle>
            <a:lvl1pPr>
              <a:defRPr>
                <a:solidFill>
                  <a:srgbClr val="898989"/>
                </a:solidFill>
              </a:defRPr>
            </a:lvl1pPr>
          </a:lstStyle>
          <a:p>
            <a:pPr>
              <a:defRPr/>
            </a:pPr>
            <a:fld id="{1C82AE08-38BE-43E0-BDC3-7B51DEBBE56A}" type="slidenum">
              <a:rPr lang="en-US" altLang="it-IT"/>
              <a:pPr>
                <a:defRPr/>
              </a:pPr>
              <a:t>‹N›</a:t>
            </a:fld>
            <a:endParaRPr lang="en-US" altLang="it-IT"/>
          </a:p>
        </p:txBody>
      </p:sp>
    </p:spTree>
    <p:extLst>
      <p:ext uri="{BB962C8B-B14F-4D97-AF65-F5344CB8AC3E}">
        <p14:creationId xmlns:p14="http://schemas.microsoft.com/office/powerpoint/2010/main" val="202272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solidFill>
                  <a:schemeClr val="tx1">
                    <a:tint val="75000"/>
                  </a:schemeClr>
                </a:solidFill>
              </a:defRPr>
            </a:lvl1pPr>
          </a:lstStyle>
          <a:p>
            <a:pPr>
              <a:defRPr/>
            </a:pPr>
            <a:fld id="{F603422B-FB23-4623-A44E-32056A5F2CA7}" type="datetime8">
              <a:rPr lang="en-US"/>
              <a:pPr>
                <a:defRPr/>
              </a:pPr>
              <a:t>3/27/2025 12:13 AM</a:t>
            </a:fld>
            <a:endParaRPr lang="en-US" dirty="0"/>
          </a:p>
        </p:txBody>
      </p:sp>
      <p:sp>
        <p:nvSpPr>
          <p:cNvPr id="4" name="Segnaposto piè di pagina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5" name="Segnaposto numero diapositiva 4"/>
          <p:cNvSpPr>
            <a:spLocks noGrp="1"/>
          </p:cNvSpPr>
          <p:nvPr>
            <p:ph type="sldNum" sz="quarter" idx="12"/>
          </p:nvPr>
        </p:nvSpPr>
        <p:spPr/>
        <p:txBody>
          <a:bodyPr/>
          <a:lstStyle>
            <a:lvl1pPr algn="r">
              <a:defRPr>
                <a:solidFill>
                  <a:srgbClr val="898989"/>
                </a:solidFill>
              </a:defRPr>
            </a:lvl1pPr>
          </a:lstStyle>
          <a:p>
            <a:pPr>
              <a:defRPr/>
            </a:pPr>
            <a:fld id="{E967592E-43BB-409F-8A05-EC7E71FF19AF}" type="slidenum">
              <a:rPr lang="en-US" altLang="it-IT"/>
              <a:pPr>
                <a:defRPr/>
              </a:pPr>
              <a:t>‹N›</a:t>
            </a:fld>
            <a:endParaRPr lang="en-US" altLang="it-IT">
              <a:solidFill>
                <a:srgbClr val="FFFFFF"/>
              </a:solidFill>
            </a:endParaRPr>
          </a:p>
        </p:txBody>
      </p:sp>
    </p:spTree>
    <p:extLst>
      <p:ext uri="{BB962C8B-B14F-4D97-AF65-F5344CB8AC3E}">
        <p14:creationId xmlns:p14="http://schemas.microsoft.com/office/powerpoint/2010/main" val="14438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CasellaDiTesto 1"/>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C786F8B6-2AA9-457B-9487-07C47DE18C36}" type="slidenum">
              <a:rPr lang="it-IT" altLang="it-IT" smtClean="0">
                <a:latin typeface="Calibri" panose="020F0502020204030204" pitchFamily="34" charset="0"/>
              </a:rPr>
              <a:pPr algn="ctr" eaLnBrk="1" hangingPunct="1">
                <a:defRPr/>
              </a:pPr>
              <a:t>‹N›</a:t>
            </a:fld>
            <a:endParaRPr lang="it-IT" altLang="it-IT" smtClean="0">
              <a:latin typeface="Calibri" panose="020F0502020204030204" pitchFamily="34" charset="0"/>
            </a:endParaRPr>
          </a:p>
        </p:txBody>
      </p:sp>
    </p:spTree>
    <p:extLst>
      <p:ext uri="{BB962C8B-B14F-4D97-AF65-F5344CB8AC3E}">
        <p14:creationId xmlns:p14="http://schemas.microsoft.com/office/powerpoint/2010/main" val="70866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CasellaDiTesto 4"/>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CE60E469-90C6-4093-BEA7-F8341F903710}" type="slidenum">
              <a:rPr lang="it-IT" altLang="it-IT" smtClean="0">
                <a:latin typeface="Calibri" panose="020F0502020204030204" pitchFamily="34" charset="0"/>
              </a:rPr>
              <a:pPr algn="ctr" eaLnBrk="1" hangingPunct="1">
                <a:defRPr/>
              </a:pPr>
              <a:t>‹N›</a:t>
            </a:fld>
            <a:endParaRPr lang="it-IT" altLang="it-IT" smtClean="0">
              <a:latin typeface="Calibri" panose="020F0502020204030204" pitchFamily="34" charset="0"/>
            </a:endParaRPr>
          </a:p>
        </p:txBody>
      </p:sp>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Segnaposto data 4"/>
          <p:cNvSpPr>
            <a:spLocks noGrp="1"/>
          </p:cNvSpPr>
          <p:nvPr>
            <p:ph type="dt" sz="half" idx="10"/>
          </p:nvPr>
        </p:nvSpPr>
        <p:spPr/>
        <p:txBody>
          <a:bodyPr/>
          <a:lstStyle>
            <a:lvl1pPr>
              <a:defRPr>
                <a:solidFill>
                  <a:schemeClr val="tx1">
                    <a:tint val="75000"/>
                  </a:schemeClr>
                </a:solidFill>
              </a:defRPr>
            </a:lvl1pPr>
          </a:lstStyle>
          <a:p>
            <a:pPr>
              <a:defRPr/>
            </a:pPr>
            <a:fld id="{74DC5BFB-46F8-4737-8B34-69AEA74129A1}" type="datetime8">
              <a:rPr lang="en-US"/>
              <a:pPr>
                <a:defRPr/>
              </a:pPr>
              <a:t>3/27/2025 12:13 AM</a:t>
            </a:fld>
            <a:endParaRPr lang="en-US" dirty="0"/>
          </a:p>
        </p:txBody>
      </p:sp>
      <p:sp>
        <p:nvSpPr>
          <p:cNvPr id="7" name="Segnaposto piè di pagina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341575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CasellaDiTesto 4"/>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74D833A6-3363-421C-9C5A-CB3F2428B3B3}" type="slidenum">
              <a:rPr lang="it-IT" altLang="it-IT" smtClean="0">
                <a:latin typeface="Calibri" panose="020F0502020204030204" pitchFamily="34" charset="0"/>
              </a:rPr>
              <a:pPr algn="ctr" eaLnBrk="1" hangingPunct="1">
                <a:defRPr/>
              </a:pPr>
              <a:t>‹N›</a:t>
            </a:fld>
            <a:endParaRPr lang="it-IT" altLang="it-IT" smtClean="0">
              <a:latin typeface="Calibri" panose="020F0502020204030204" pitchFamily="34" charset="0"/>
            </a:endParaRPr>
          </a:p>
        </p:txBody>
      </p:sp>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Segnaposto data 4"/>
          <p:cNvSpPr>
            <a:spLocks noGrp="1"/>
          </p:cNvSpPr>
          <p:nvPr>
            <p:ph type="dt" sz="half" idx="10"/>
          </p:nvPr>
        </p:nvSpPr>
        <p:spPr/>
        <p:txBody>
          <a:bodyPr/>
          <a:lstStyle>
            <a:lvl1pPr>
              <a:defRPr>
                <a:solidFill>
                  <a:schemeClr val="tx1">
                    <a:tint val="75000"/>
                  </a:schemeClr>
                </a:solidFill>
              </a:defRPr>
            </a:lvl1pPr>
          </a:lstStyle>
          <a:p>
            <a:pPr>
              <a:defRPr/>
            </a:pPr>
            <a:fld id="{323D6CAD-B1B6-4AF8-9DB1-937BC59F1BC5}" type="datetime8">
              <a:rPr lang="en-US"/>
              <a:pPr>
                <a:defRPr/>
              </a:pPr>
              <a:t>3/27/2025 12:13 AM</a:t>
            </a:fld>
            <a:endParaRPr lang="en-US" dirty="0"/>
          </a:p>
        </p:txBody>
      </p:sp>
      <p:sp>
        <p:nvSpPr>
          <p:cNvPr id="7" name="Segnaposto piè di pagina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413224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cs typeface="+mn-cs"/>
              </a:defRPr>
            </a:lvl1pPr>
          </a:lstStyle>
          <a:p>
            <a:pPr>
              <a:defRPr/>
            </a:pPr>
            <a:fld id="{7A1FA30E-17D7-41CD-AFCC-C5503037D46E}" type="datetime8">
              <a:rPr lang="en-US"/>
              <a:pPr>
                <a:defRPr/>
              </a:pPr>
              <a:t>3/27/2025 12:13 AM</a:t>
            </a:fld>
            <a:endParaRPr lang="en-US" sz="1400" dirty="0"/>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2"/>
                </a:solidFill>
                <a:latin typeface="+mn-lt"/>
                <a:cs typeface="+mn-cs"/>
              </a:defRPr>
            </a:lvl1pPr>
          </a:lstStyle>
          <a:p>
            <a:pPr>
              <a:defRPr/>
            </a:pPr>
            <a:endParaRPr lang="en-US"/>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tx2"/>
                </a:solidFill>
                <a:latin typeface="Calibri" panose="020F0502020204030204" pitchFamily="34" charset="0"/>
              </a:defRPr>
            </a:lvl1pPr>
          </a:lstStyle>
          <a:p>
            <a:pPr>
              <a:defRPr/>
            </a:pPr>
            <a:fld id="{910FB7A1-D900-4748-BA05-DEBB58834CB1}" type="slidenum">
              <a:rPr lang="en-US" altLang="it-IT"/>
              <a:pPr>
                <a:defRPr/>
              </a:pPr>
              <a:t>‹N›</a:t>
            </a:fld>
            <a:endParaRPr lang="en-US" altLang="it-IT"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Whistling%20Jack%20Smith%20-%20I%20Was%20Kaiser%20Bill's%20Batman.flv"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Canzone%20Rumorista.mp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Suffragette%20Emily%20Davison%20knocked%20down%20by%20King's%20horse%20at%20Epsom.fl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Enrico%20Caruso-%20Fenesta%20che%20lucive%201913%20%5bTubeRipper.com%5d.mp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Eddy%20Grant%20-%20Gimme%20Hope%20Joanna%20(Official%20Music%20Video).flv"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El%20C&#243;ndor%20Pasa%20.1917.%20Primera%20Grabaci&#243;n.Orquesta%20del%20Zool&#243;gico.mp4" TargetMode="External"/><Relationship Id="rId3" Type="http://schemas.openxmlformats.org/officeDocument/2006/relationships/hyperlink" Target="Pina%20Bausch%20-%20Le%20Sacre%20Du%20Printemps.flv" TargetMode="External"/><Relationship Id="rId7" Type="http://schemas.openxmlformats.org/officeDocument/2006/relationships/hyperlink" Target="mailto:Marcia%20trionfale%20dall'Aida%20di%20G.%20Verdi%20@%20Arena%20di%20Verona%20-%201%20giugno%202011.fl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Jaws%20-%20Theme%20song.mp4" TargetMode="External"/><Relationship Id="rId5" Type="http://schemas.openxmlformats.org/officeDocument/2006/relationships/hyperlink" Target="Le%20Sacre%20du%20printemps%20-%20Nijinski,%20Waltz.mp4" TargetMode="External"/><Relationship Id="rId10" Type="http://schemas.openxmlformats.org/officeDocument/2006/relationships/image" Target="../media/image4.jpeg"/><Relationship Id="rId4" Type="http://schemas.openxmlformats.org/officeDocument/2006/relationships/hyperlink" Target="Le%20Sacre%20du%20printemps%20-%20Pina%20Bausch%20%5bTubeRipper.com%5d.mp4" TargetMode="External"/><Relationship Id="rId9" Type="http://schemas.openxmlformats.org/officeDocument/2006/relationships/hyperlink" Target="Simon%20&amp;%20Garfunkel%20-%20El%20Condor%20Pasa%20(If%20I%20Could)%20(Audio).mp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Charlie%20Chaplin%20MODERN%20TIMES%20Factory%20Scene%20HD%20720p.fl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Tarzan%20prima%20puntata%20Raimondo%20Vianello%20e%20Sandra%20Mondaini.fl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Giovanni%20Pastrone%20Cabiria%201914.fl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Bartali%20-%20Paolo%20Conte.mp4" TargetMode="External"/><Relationship Id="rId7" Type="http://schemas.openxmlformats.org/officeDocument/2006/relationships/hyperlink" Target="La%20povera%20Rosetta%20-%20I%20GUFI%20A%20COLORI.fl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Guapparia%20-%20Gabriella%20Ferri.flv" TargetMode="External"/><Relationship Id="rId5" Type="http://schemas.openxmlformats.org/officeDocument/2006/relationships/hyperlink" Target="Mario%20Merola%20-%20Guapparia.flv" TargetMode="External"/><Relationship Id="rId4" Type="http://schemas.openxmlformats.org/officeDocument/2006/relationships/hyperlink" Target="Sedotta%20e%20abbandonata%20(1964)%20-%20Provini%20Stefania%20Sandrelli.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It%20s%20A%20Long%20Way%20To%20Tipperary%20British%20Army%20Song-ztwNogPha6I-480pp-1709763926.mp4"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Csardas%20di%20Vittorio%20Monti.flv" TargetMode="External"/><Relationship Id="rId4" Type="http://schemas.openxmlformats.org/officeDocument/2006/relationships/hyperlink" Target="ColonelBogey.mp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German%20Empire_Deutsches%20Kaiserreich%20(1871-1918).flv"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Nin&#236;%20Tirabusci&#242;%20(Remastered%202018).mp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Nin&#236;%20Tirabusci&#242;,%20la%20Donna%20che%20Invent&#242;%20la%20Mossa%20_%20Clip%20in%20Italiano%20con%20Monica%20Vitti.mp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LA%20MADELON.mp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BabaMimoun(Marocco).mp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Tamo%20daleko.mp4"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EmperorWaltz(Sissi).flv"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MISIRLOU.flv"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hyperlink" Target="La%20ragazza%20neutrale%20e%20il%20valzer%20della%20neutralit&#224;%20durante%20la%20Prima%20Guerra%20Mondiale.flv"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L'ATTENTATO%20DI%20SARAJEVO.flv"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War.mp4"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Quel%20Mazzolin%20di%20fiori%20-%20Le%20Mondine.fl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Quand%20Madelon%20.mp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Claudio%20Lolli%20-%20Al%20milite%20ignoto.mp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L'uomo%20che%20rub&#242;%20la%20Gioconda%20per%20riportarla%20in%20Italia_%20l'incredibile%20storia%20di%20Vincenzo%20Peruggia.mp4" TargetMode="External"/><Relationship Id="rId4" Type="http://schemas.openxmlformats.org/officeDocument/2006/relationships/hyperlink" Target="Fred%20Astaire%20and%20Ginger%20Rogers%20-%20I%20Won%20t%20Dance.mp4"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Katyusha's%20song%20-%20Sumako%20Matsui.fl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Tutti%20Al%20Mare%20-%20Gabriella%20Ferri.fl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A%20Tripoli.mp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Viva%20la%20pappa%20col%20pomodoro%20(1965)%20(video%20&amp;%20audio%20restaurati).mp4" TargetMode="External"/><Relationship Id="rId5" Type="http://schemas.openxmlformats.org/officeDocument/2006/relationships/hyperlink" Target="il%20Padrino%20colonna%20sonora.mp4" TargetMode="External"/><Relationship Id="rId4" Type="http://schemas.openxmlformats.org/officeDocument/2006/relationships/hyperlink" Target="L'ultimo%20Imperatore%20(film%201987)%20TRAILER%20ITALIANO.mp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Core%20'ngrato%20-%20Enrico%20Caruso..mp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Core%20'ngrato%20-%20Lina%20Sastri.mp4" TargetMode="External"/><Relationship Id="rId4" Type="http://schemas.openxmlformats.org/officeDocument/2006/relationships/hyperlink" Target="Core%20ngrato-Murolo.wmv.mp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AnimazioneDerivaDeiContinenti.gi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My%20heart%20will%20go%20on%20(Titanic%20Theme%20Song)%20-%20HD.mp4" TargetMode="External"/><Relationship Id="rId5" Type="http://schemas.openxmlformats.org/officeDocument/2006/relationships/hyperlink" Target="Titanic.%20Misteri%20e%20verit&#224;%20sulla%20tragedia..mp4" TargetMode="External"/><Relationship Id="rId4" Type="http://schemas.openxmlformats.org/officeDocument/2006/relationships/hyperlink" Target="Ma%20dove%20vai%20bellezza%20in%20bicicletta%20(Silvana%20Pampanini).mp4"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Enrico%20Caruso%20-%20La%20Danza_%20Tarantella%20Napolitana.mp4" TargetMode="External"/><Relationship Id="rId3" Type="http://schemas.openxmlformats.org/officeDocument/2006/relationships/hyperlink" Target="THE%20IMITATION%20GAME%20-%20TRAILER%20ITALIANO%20UFFICIALE%20HD.mp4" TargetMode="External"/><Relationship Id="rId7" Type="http://schemas.openxmlformats.org/officeDocument/2006/relationships/hyperlink" Target="LaDanza(TarantellaNapoletana).mp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Zabriskie%20Point%20-%20Final%20scene%20%5bHD%20720p%20~Deshaked~%5d.mp4" TargetMode="External"/><Relationship Id="rId5" Type="http://schemas.openxmlformats.org/officeDocument/2006/relationships/hyperlink" Target="Singin%20%20in%20the%20Rain%20(Full%20Song_Dance%20-%20%2052)%20-%20Gene%20Kelly%20-%20Musical%20Romantic%20Comedies%20-%201950s%20Movies.mp4" TargetMode="External"/><Relationship Id="rId4" Type="http://schemas.openxmlformats.org/officeDocument/2006/relationships/hyperlink" Target="EX_MACHINA%20-%20Scena%20del%20film%20in%20italiano%20%20Il%20test%20di%20Turing%20.mp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BNL%20-%20100%20secondi%20per%20100%20anni.fl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Amor%20di%20pastorello.mp4" TargetMode="External"/><Relationship Id="rId4" Type="http://schemas.openxmlformats.org/officeDocument/2006/relationships/hyperlink" Target="Original%20James%20Bond%20Aston%20Martin%20DB5%20on%20the%20Auction%20Block.fl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LYDA%20BORELLI%20e%20FRANCESCA%20BERTINI.mp4" TargetMode="External"/><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Bessie%20Smith%20-%20St.%20Louis%20Blues%20(1925).flv" TargetMode="External"/><Relationship Id="rId4" Type="http://schemas.openxmlformats.org/officeDocument/2006/relationships/hyperlink" Target="Sexy%20dance%20by%20Asta%20Nielsen%20_%20The%20Abyss%201910%20(music%20by%20Giannis%20Sfiris)-OVYFZLIvH1M-360p-171037561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idx="4294967295"/>
          </p:nvPr>
        </p:nvSpPr>
        <p:spPr>
          <a:xfrm>
            <a:off x="2284413" y="1773239"/>
            <a:ext cx="7772400" cy="1470025"/>
          </a:xfrm>
        </p:spPr>
        <p:txBody>
          <a:bodyPr rtlCol="0">
            <a:normAutofit/>
          </a:bodyPr>
          <a:lstStyle/>
          <a:p>
            <a:pPr eaLnBrk="1" fontAlgn="auto" hangingPunct="1">
              <a:spcAft>
                <a:spcPts val="0"/>
              </a:spcAft>
              <a:defRPr/>
            </a:pPr>
            <a:r>
              <a:rPr lang="it-IT" cap="all" dirty="0" smtClean="0">
                <a:solidFill>
                  <a:schemeClr val="tx2"/>
                </a:solidFill>
              </a:rPr>
              <a:t>Dal 1911 AL 1915</a:t>
            </a:r>
            <a:br>
              <a:rPr lang="it-IT" cap="all" dirty="0" smtClean="0">
                <a:solidFill>
                  <a:schemeClr val="tx2"/>
                </a:solidFill>
              </a:rPr>
            </a:br>
            <a:endParaRPr lang="it-IT" sz="2200" dirty="0"/>
          </a:p>
        </p:txBody>
      </p:sp>
      <p:sp>
        <p:nvSpPr>
          <p:cNvPr id="14339" name="CasellaDiTesto 3"/>
          <p:cNvSpPr txBox="1">
            <a:spLocks noChangeArrowheads="1"/>
          </p:cNvSpPr>
          <p:nvPr/>
        </p:nvSpPr>
        <p:spPr bwMode="auto">
          <a:xfrm>
            <a:off x="2063750" y="4581526"/>
            <a:ext cx="784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2800" dirty="0"/>
          </a:p>
          <a:p>
            <a:pPr eaLnBrk="1" hangingPunct="1">
              <a:spcBef>
                <a:spcPct val="0"/>
              </a:spcBef>
              <a:buFontTx/>
              <a:buNone/>
            </a:pPr>
            <a:r>
              <a:rPr lang="it-IT" altLang="it-IT" sz="2800" b="1" dirty="0"/>
              <a:t>Michele Daniele</a:t>
            </a:r>
          </a:p>
          <a:p>
            <a:pPr eaLnBrk="1" hangingPunct="1">
              <a:spcBef>
                <a:spcPct val="0"/>
              </a:spcBef>
              <a:buFontTx/>
              <a:buNone/>
            </a:pPr>
            <a:r>
              <a:rPr lang="it-IT" altLang="it-IT" sz="2800" b="1" dirty="0"/>
              <a:t>				</a:t>
            </a:r>
            <a:endParaRPr lang="it-IT" altLang="it-IT" sz="3600" b="1" dirty="0"/>
          </a:p>
        </p:txBody>
      </p:sp>
      <p:cxnSp>
        <p:nvCxnSpPr>
          <p:cNvPr id="7" name="Connettore 1 6"/>
          <p:cNvCxnSpPr/>
          <p:nvPr/>
        </p:nvCxnSpPr>
        <p:spPr>
          <a:xfrm>
            <a:off x="2063751" y="3284984"/>
            <a:ext cx="8208963"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2"/>
          <p:cNvSpPr txBox="1">
            <a:spLocks noChangeArrowheads="1"/>
          </p:cNvSpPr>
          <p:nvPr/>
        </p:nvSpPr>
        <p:spPr bwMode="auto">
          <a:xfrm>
            <a:off x="479376" y="692696"/>
            <a:ext cx="11089231"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Situazione </a:t>
            </a:r>
            <a:r>
              <a:rPr lang="it-IT" altLang="it-IT" sz="2000" dirty="0">
                <a:latin typeface="Arial" panose="020B0604020202020204" pitchFamily="34" charset="0"/>
              </a:rPr>
              <a:t>in Germania: Tasso di sviluppo economico altissimo</a:t>
            </a:r>
          </a:p>
          <a:p>
            <a:pPr eaLnBrk="1" hangingPunct="1">
              <a:spcBef>
                <a:spcPct val="0"/>
              </a:spcBef>
              <a:buFontTx/>
              <a:buNone/>
            </a:pPr>
            <a:r>
              <a:rPr lang="it-IT" altLang="it-IT" sz="2000" dirty="0">
                <a:latin typeface="Arial" panose="020B0604020202020204" pitchFamily="34" charset="0"/>
              </a:rPr>
              <a:t>- questa crescita strideva con la situazione geopolitica del mondo che premiava stati come la Francia e Gran Bretagna con imperi coloniali immensi, e gli Stati Uniti e la Russia con immensi territori ricchi di materie prime</a:t>
            </a:r>
          </a:p>
          <a:p>
            <a:pPr eaLnBrk="1" hangingPunct="1">
              <a:spcBef>
                <a:spcPct val="0"/>
              </a:spcBef>
              <a:buFontTx/>
              <a:buNone/>
            </a:pPr>
            <a:r>
              <a:rPr lang="it-IT" altLang="it-IT" sz="2000" dirty="0">
                <a:latin typeface="Arial" panose="020B0604020202020204" pitchFamily="34" charset="0"/>
              </a:rPr>
              <a:t>- i tedeschi volevano cambiare i rapporti di forza nel mondo</a:t>
            </a:r>
          </a:p>
          <a:p>
            <a:pPr eaLnBrk="1" hangingPunct="1">
              <a:spcBef>
                <a:spcPct val="0"/>
              </a:spcBef>
              <a:buFontTx/>
              <a:buNone/>
            </a:pPr>
            <a:r>
              <a:rPr lang="it-IT" altLang="it-IT" sz="2000" dirty="0">
                <a:latin typeface="Arial" panose="020B0604020202020204" pitchFamily="34" charset="0"/>
              </a:rPr>
              <a:t>- l’imperatore Guglielmo II (il </a:t>
            </a:r>
            <a:r>
              <a:rPr lang="it-IT" altLang="it-IT" sz="2000" dirty="0">
                <a:latin typeface="Arial" panose="020B0604020202020204" pitchFamily="34" charset="0"/>
                <a:hlinkClick r:id="rId3" action="ppaction://hlinkfile"/>
              </a:rPr>
              <a:t>Kaiser</a:t>
            </a:r>
            <a:r>
              <a:rPr lang="it-IT" altLang="it-IT" sz="2000" dirty="0">
                <a:latin typeface="Arial" panose="020B0604020202020204" pitchFamily="34" charset="0"/>
              </a:rPr>
              <a:t>) e gli industriali erano fortemente determinati a guidare una nuova fase di espansione</a:t>
            </a:r>
          </a:p>
          <a:p>
            <a:pPr eaLnBrk="1" hangingPunct="1">
              <a:spcBef>
                <a:spcPct val="0"/>
              </a:spcBef>
              <a:buFontTx/>
              <a:buNone/>
            </a:pPr>
            <a:r>
              <a:rPr lang="it-IT" altLang="it-IT" sz="2000" dirty="0">
                <a:latin typeface="Arial" panose="020B0604020202020204" pitchFamily="34" charset="0"/>
              </a:rPr>
              <a:t>- il governo viene deciso dal Kaiser e prescinde dal parlamento</a:t>
            </a:r>
          </a:p>
          <a:p>
            <a:pPr eaLnBrk="1" hangingPunct="1">
              <a:spcBef>
                <a:spcPct val="0"/>
              </a:spcBef>
              <a:buNone/>
            </a:pPr>
            <a:r>
              <a:rPr lang="it-IT" altLang="it-IT" sz="2000" dirty="0" smtClean="0">
                <a:latin typeface="Arial" panose="020B0604020202020204" pitchFamily="34" charset="0"/>
              </a:rPr>
              <a:t>- gli </a:t>
            </a:r>
            <a:r>
              <a:rPr lang="it-IT" altLang="it-IT" sz="2000" dirty="0">
                <a:latin typeface="Arial" panose="020B0604020202020204" pitchFamily="34" charset="0"/>
              </a:rPr>
              <a:t>operai tedeschi ottengono grandi concessioni in termini di welfare e stipendio </a:t>
            </a:r>
            <a:endParaRPr lang="it-IT" altLang="it-IT" sz="2000" dirty="0" smtClean="0">
              <a:latin typeface="Arial" panose="020B0604020202020204" pitchFamily="34" charset="0"/>
            </a:endParaRPr>
          </a:p>
          <a:p>
            <a:pPr eaLnBrk="1" hangingPunct="1">
              <a:spcBef>
                <a:spcPct val="0"/>
              </a:spcBef>
              <a:buNone/>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9 gennaio: in California nasce </a:t>
            </a:r>
            <a:r>
              <a:rPr lang="it-IT" altLang="it-IT" sz="2000" b="1" dirty="0" smtClean="0">
                <a:latin typeface="Arial" panose="020B0604020202020204" pitchFamily="34" charset="0"/>
              </a:rPr>
              <a:t>Richard Nixon</a:t>
            </a:r>
          </a:p>
          <a:p>
            <a:pPr marL="342900" indent="-3429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17 </a:t>
            </a:r>
            <a:r>
              <a:rPr lang="it-IT" altLang="it-IT" sz="2000" dirty="0">
                <a:latin typeface="Arial" panose="020B0604020202020204" pitchFamily="34" charset="0"/>
              </a:rPr>
              <a:t>gennaio - In Francia, </a:t>
            </a:r>
            <a:r>
              <a:rPr lang="it-IT" altLang="it-IT" sz="2000" b="1" dirty="0">
                <a:latin typeface="Arial" panose="020B0604020202020204" pitchFamily="34" charset="0"/>
              </a:rPr>
              <a:t>Raymond </a:t>
            </a:r>
            <a:r>
              <a:rPr lang="it-IT" altLang="it-IT" sz="2000" b="1" dirty="0" err="1">
                <a:latin typeface="Arial" panose="020B0604020202020204" pitchFamily="34" charset="0"/>
              </a:rPr>
              <a:t>Poincaré</a:t>
            </a:r>
            <a:r>
              <a:rPr lang="it-IT" altLang="it-IT" sz="2000" dirty="0">
                <a:latin typeface="Arial" panose="020B0604020202020204" pitchFamily="34" charset="0"/>
              </a:rPr>
              <a:t> viene eletto presidente. </a:t>
            </a:r>
          </a:p>
          <a:p>
            <a:pPr marL="342900" indent="-3429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23 </a:t>
            </a:r>
            <a:r>
              <a:rPr lang="it-IT" altLang="it-IT" sz="2000" dirty="0">
                <a:latin typeface="Arial" panose="020B0604020202020204" pitchFamily="34" charset="0"/>
              </a:rPr>
              <a:t>gennaio - I Giovani Turchi prendono il potere in un colpo di Stato guidato dal triumvirato formato </a:t>
            </a:r>
            <a:r>
              <a:rPr lang="it-IT" altLang="it-IT" sz="2000" dirty="0" smtClean="0">
                <a:latin typeface="Arial" panose="020B0604020202020204" pitchFamily="34" charset="0"/>
              </a:rPr>
              <a:t>dai </a:t>
            </a:r>
            <a:r>
              <a:rPr lang="it-IT" altLang="it-IT" sz="2000" b="1" dirty="0" smtClean="0">
                <a:latin typeface="Arial" panose="020B0604020202020204" pitchFamily="34" charset="0"/>
              </a:rPr>
              <a:t>Tre </a:t>
            </a:r>
            <a:r>
              <a:rPr lang="it-IT" altLang="it-IT" sz="2000" b="1" dirty="0" err="1" smtClean="0">
                <a:latin typeface="Arial" panose="020B0604020202020204" pitchFamily="34" charset="0"/>
              </a:rPr>
              <a:t>Pasha</a:t>
            </a:r>
            <a:r>
              <a:rPr lang="it-IT" altLang="it-IT" sz="2000" dirty="0" smtClean="0">
                <a:latin typeface="Arial" panose="020B0604020202020204" pitchFamily="34" charset="0"/>
              </a:rPr>
              <a:t>: </a:t>
            </a:r>
            <a:r>
              <a:rPr lang="it-IT" altLang="it-IT" sz="2000" dirty="0" err="1">
                <a:latin typeface="Arial" panose="020B0604020202020204" pitchFamily="34" charset="0"/>
              </a:rPr>
              <a:t>Enver</a:t>
            </a:r>
            <a:r>
              <a:rPr lang="it-IT" altLang="it-IT" sz="2000" dirty="0">
                <a:latin typeface="Arial" panose="020B0604020202020204" pitchFamily="34" charset="0"/>
              </a:rPr>
              <a:t> </a:t>
            </a:r>
            <a:r>
              <a:rPr lang="it-IT" altLang="it-IT" sz="2000" dirty="0" err="1">
                <a:latin typeface="Arial" panose="020B0604020202020204" pitchFamily="34" charset="0"/>
              </a:rPr>
              <a:t>Pasha</a:t>
            </a:r>
            <a:r>
              <a:rPr lang="it-IT" altLang="it-IT" sz="2000" dirty="0">
                <a:latin typeface="Arial" panose="020B0604020202020204" pitchFamily="34" charset="0"/>
              </a:rPr>
              <a:t>, </a:t>
            </a:r>
            <a:r>
              <a:rPr lang="it-IT" altLang="it-IT" sz="2000" dirty="0" err="1">
                <a:latin typeface="Arial" panose="020B0604020202020204" pitchFamily="34" charset="0"/>
              </a:rPr>
              <a:t>Talaat</a:t>
            </a:r>
            <a:r>
              <a:rPr lang="it-IT" altLang="it-IT" sz="2000" dirty="0">
                <a:latin typeface="Arial" panose="020B0604020202020204" pitchFamily="34" charset="0"/>
              </a:rPr>
              <a:t> </a:t>
            </a:r>
            <a:r>
              <a:rPr lang="it-IT" altLang="it-IT" sz="2000" dirty="0" err="1">
                <a:latin typeface="Arial" panose="020B0604020202020204" pitchFamily="34" charset="0"/>
              </a:rPr>
              <a:t>Pasha</a:t>
            </a:r>
            <a:r>
              <a:rPr lang="it-IT" altLang="it-IT" sz="2000" dirty="0">
                <a:latin typeface="Arial" panose="020B0604020202020204" pitchFamily="34" charset="0"/>
              </a:rPr>
              <a:t>, e </a:t>
            </a:r>
            <a:r>
              <a:rPr lang="it-IT" altLang="it-IT" sz="2000" dirty="0" err="1">
                <a:latin typeface="Arial" panose="020B0604020202020204" pitchFamily="34" charset="0"/>
              </a:rPr>
              <a:t>Djemal</a:t>
            </a:r>
            <a:r>
              <a:rPr lang="it-IT" altLang="it-IT" sz="2000" dirty="0">
                <a:latin typeface="Arial" panose="020B0604020202020204" pitchFamily="34" charset="0"/>
              </a:rPr>
              <a:t> </a:t>
            </a:r>
            <a:r>
              <a:rPr lang="it-IT" altLang="it-IT" sz="2000" dirty="0" err="1">
                <a:latin typeface="Arial" panose="020B0604020202020204" pitchFamily="34" charset="0"/>
              </a:rPr>
              <a:t>Pasha</a:t>
            </a:r>
            <a:r>
              <a:rPr lang="it-IT" altLang="it-IT" sz="2000" dirty="0">
                <a:latin typeface="Arial" panose="020B0604020202020204" pitchFamily="34" charset="0"/>
              </a:rPr>
              <a:t>. </a:t>
            </a:r>
          </a:p>
          <a:p>
            <a:pPr marL="342900" indent="-3429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4 febbraio: in Alabama nasce </a:t>
            </a:r>
            <a:r>
              <a:rPr lang="it-IT" altLang="it-IT" sz="2000" b="1" dirty="0" smtClean="0">
                <a:latin typeface="Arial" panose="020B0604020202020204" pitchFamily="34" charset="0"/>
              </a:rPr>
              <a:t>Rosa </a:t>
            </a:r>
            <a:r>
              <a:rPr lang="it-IT" altLang="it-IT" sz="2000" b="1" dirty="0" err="1" smtClean="0">
                <a:latin typeface="Arial" panose="020B0604020202020204" pitchFamily="34" charset="0"/>
              </a:rPr>
              <a:t>Parks</a:t>
            </a:r>
            <a:r>
              <a:rPr lang="it-IT" altLang="it-IT" sz="2000" dirty="0" smtClean="0">
                <a:latin typeface="Arial" panose="020B0604020202020204" pitchFamily="34" charset="0"/>
              </a:rPr>
              <a:t>, celebre per essersi rifiutata di cedere il suo posto a sedere su di un autobus ad un bianco: nascita movimento diritti civili</a:t>
            </a:r>
          </a:p>
          <a:p>
            <a:pPr eaLnBrk="1" hangingPunct="1">
              <a:spcBef>
                <a:spcPct val="0"/>
              </a:spcBef>
              <a:buNone/>
            </a:pPr>
            <a:endParaRPr lang="it-IT" altLang="it-IT" sz="1400" dirty="0">
              <a:latin typeface="Arial" panose="020B0604020202020204" pitchFamily="34" charset="0"/>
            </a:endParaRPr>
          </a:p>
        </p:txBody>
      </p:sp>
      <p:sp>
        <p:nvSpPr>
          <p:cNvPr id="26627" name="Title 1"/>
          <p:cNvSpPr>
            <a:spLocks noGrp="1"/>
          </p:cNvSpPr>
          <p:nvPr>
            <p:ph type="title" idx="4294967295"/>
          </p:nvPr>
        </p:nvSpPr>
        <p:spPr>
          <a:xfrm>
            <a:off x="1970088" y="58738"/>
            <a:ext cx="8229600" cy="633412"/>
          </a:xfrm>
        </p:spPr>
        <p:txBody>
          <a:bodyPr/>
          <a:lstStyle/>
          <a:p>
            <a:pPr eaLnBrk="1" hangingPunct="1"/>
            <a:r>
              <a:rPr lang="it-IT" altLang="it-IT" sz="4000">
                <a:solidFill>
                  <a:srgbClr val="0070C0"/>
                </a:solidFill>
              </a:rPr>
              <a:t>1913 (2)</a:t>
            </a:r>
          </a:p>
        </p:txBody>
      </p:sp>
      <p:cxnSp>
        <p:nvCxnSpPr>
          <p:cNvPr id="7"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sellaDiTesto 2"/>
          <p:cNvSpPr txBox="1">
            <a:spLocks noChangeArrowheads="1"/>
          </p:cNvSpPr>
          <p:nvPr/>
        </p:nvSpPr>
        <p:spPr bwMode="auto">
          <a:xfrm>
            <a:off x="479376" y="836613"/>
            <a:ext cx="11089231"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11 </a:t>
            </a:r>
            <a:r>
              <a:rPr lang="it-IT" altLang="it-IT" sz="2000" dirty="0">
                <a:latin typeface="Arial" panose="020B0604020202020204" pitchFamily="34" charset="0"/>
              </a:rPr>
              <a:t>marzo - Il futurista </a:t>
            </a:r>
            <a:r>
              <a:rPr lang="it-IT" altLang="it-IT" sz="2000" b="1" dirty="0">
                <a:latin typeface="Arial" panose="020B0604020202020204" pitchFamily="34" charset="0"/>
              </a:rPr>
              <a:t>Luigi </a:t>
            </a:r>
            <a:r>
              <a:rPr lang="it-IT" altLang="it-IT" sz="2000" b="1" dirty="0" err="1">
                <a:latin typeface="Arial" panose="020B0604020202020204" pitchFamily="34" charset="0"/>
              </a:rPr>
              <a:t>Russolo</a:t>
            </a:r>
            <a:r>
              <a:rPr lang="it-IT" altLang="it-IT" sz="2000" dirty="0">
                <a:latin typeface="Arial" panose="020B0604020202020204" pitchFamily="34" charset="0"/>
              </a:rPr>
              <a:t> pubblica il manifesto "L'arte dei rumori" in cui si teorizzava l'impiego del rumore per arrivare a comporre una musica costituita da rumori puri invece che suoni armonici, è considerato il primo artista ad aver teorizzato e praticato il concetto di </a:t>
            </a:r>
            <a:r>
              <a:rPr lang="it-IT" altLang="it-IT" sz="2000" dirty="0" err="1">
                <a:latin typeface="Arial" panose="020B0604020202020204" pitchFamily="34" charset="0"/>
                <a:hlinkClick r:id="rId3" action="ppaction://hlinkfile"/>
              </a:rPr>
              <a:t>noise</a:t>
            </a:r>
            <a:r>
              <a:rPr lang="it-IT" altLang="it-IT" sz="2000" dirty="0">
                <a:latin typeface="Arial" panose="020B0604020202020204" pitchFamily="34" charset="0"/>
                <a:hlinkClick r:id="rId3" action="ppaction://hlinkfile"/>
              </a:rPr>
              <a:t> music</a:t>
            </a:r>
            <a:r>
              <a:rPr lang="it-IT" altLang="it-IT" sz="2000" dirty="0">
                <a:latin typeface="Arial" panose="020B0604020202020204" pitchFamily="34" charset="0"/>
              </a:rPr>
              <a:t>.</a:t>
            </a:r>
          </a:p>
          <a:p>
            <a:pPr marL="285750" indent="-285750" eaLnBrk="1" hangingPunct="1">
              <a:spcBef>
                <a:spcPct val="0"/>
              </a:spcBef>
              <a:buFont typeface="Wingdings" panose="05000000000000000000" pitchFamily="2" charset="2"/>
              <a:buChar char="Ø"/>
            </a:pPr>
            <a:endParaRPr lang="it-IT" altLang="it-IT" sz="14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25 maggio – Il 24-enne </a:t>
            </a:r>
            <a:r>
              <a:rPr lang="it-IT" altLang="it-IT" sz="2000" b="1" dirty="0" smtClean="0">
                <a:latin typeface="Arial" panose="020B0604020202020204" pitchFamily="34" charset="0"/>
              </a:rPr>
              <a:t>Hitler</a:t>
            </a:r>
            <a:r>
              <a:rPr lang="it-IT" altLang="it-IT" sz="2000" dirty="0" smtClean="0">
                <a:latin typeface="Arial" panose="020B0604020202020204" pitchFamily="34" charset="0"/>
              </a:rPr>
              <a:t> si sposa a Monaco di Baviera per evitare di prestare servizio militare nell'esercito austro-ungarico</a:t>
            </a:r>
          </a:p>
          <a:p>
            <a:pPr marL="342900" indent="-3429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30 </a:t>
            </a:r>
            <a:r>
              <a:rPr lang="it-IT" altLang="it-IT" sz="2000" dirty="0">
                <a:latin typeface="Arial" panose="020B0604020202020204" pitchFamily="34" charset="0"/>
              </a:rPr>
              <a:t>maggio - Il Trattato di Londra pone fine alla </a:t>
            </a:r>
            <a:r>
              <a:rPr lang="it-IT" altLang="it-IT" sz="2000" b="1" dirty="0">
                <a:latin typeface="Arial" panose="020B0604020202020204" pitchFamily="34" charset="0"/>
              </a:rPr>
              <a:t>prima guerra balcanica</a:t>
            </a:r>
            <a:r>
              <a:rPr lang="it-IT" altLang="it-IT" sz="2000" dirty="0">
                <a:latin typeface="Arial" panose="020B0604020202020204" pitchFamily="34" charset="0"/>
              </a:rPr>
              <a:t>. L'impero Ottomano perde la maggior parte dei suoi territori europei. Greci, bulgari e serbi si dividono la Macedonia. Dissenso immediato tra i vincitori. </a:t>
            </a:r>
          </a:p>
          <a:p>
            <a:pPr marL="342900" indent="-3429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1 </a:t>
            </a:r>
            <a:r>
              <a:rPr lang="it-IT" altLang="it-IT" sz="2000" dirty="0">
                <a:latin typeface="Arial" panose="020B0604020202020204" pitchFamily="34" charset="0"/>
              </a:rPr>
              <a:t>giugno - La </a:t>
            </a:r>
            <a:r>
              <a:rPr lang="it-IT" altLang="it-IT" sz="2000" b="1" dirty="0">
                <a:latin typeface="Arial" panose="020B0604020202020204" pitchFamily="34" charset="0"/>
              </a:rPr>
              <a:t>Pro Vercelli</a:t>
            </a:r>
            <a:r>
              <a:rPr lang="it-IT" altLang="it-IT" sz="2000" dirty="0">
                <a:latin typeface="Arial" panose="020B0604020202020204" pitchFamily="34" charset="0"/>
              </a:rPr>
              <a:t> conquista il suo 5° scudetto battendo in finale la Lazio per  6-0 che aveva vinto il torneo centro-meridionale; la Juventus retrocesse ma, causa riforma del campionato, fu ripescata</a:t>
            </a:r>
          </a:p>
          <a:p>
            <a:pPr marL="342900" indent="-3429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4 </a:t>
            </a:r>
            <a:r>
              <a:rPr lang="it-IT" altLang="it-IT" sz="2000" dirty="0">
                <a:latin typeface="Arial" panose="020B0604020202020204" pitchFamily="34" charset="0"/>
              </a:rPr>
              <a:t>giugno: la </a:t>
            </a:r>
            <a:r>
              <a:rPr lang="it-IT" altLang="it-IT" sz="2000" dirty="0">
                <a:latin typeface="Arial" panose="020B0604020202020204" pitchFamily="34" charset="0"/>
                <a:hlinkClick r:id="rId4" action="ppaction://hlinkfile"/>
              </a:rPr>
              <a:t>suffragetta Emily </a:t>
            </a:r>
            <a:r>
              <a:rPr lang="it-IT" altLang="it-IT" sz="2000" dirty="0" err="1">
                <a:latin typeface="Arial" panose="020B0604020202020204" pitchFamily="34" charset="0"/>
                <a:hlinkClick r:id="rId4" action="ppaction://hlinkfile"/>
              </a:rPr>
              <a:t>Davison</a:t>
            </a:r>
            <a:r>
              <a:rPr lang="it-IT" altLang="it-IT" sz="2000" dirty="0">
                <a:latin typeface="Arial" panose="020B0604020202020204" pitchFamily="34" charset="0"/>
              </a:rPr>
              <a:t> muore mentre manifesta cercando di fermare un cavallo durante una corsa all'ippodromo </a:t>
            </a:r>
          </a:p>
          <a:p>
            <a:pPr eaLnBrk="1" hangingPunct="1">
              <a:spcBef>
                <a:spcPct val="0"/>
              </a:spcBef>
              <a:buFontTx/>
              <a:buNone/>
            </a:pPr>
            <a:endParaRPr lang="it-IT" altLang="it-IT" sz="2000" dirty="0">
              <a:latin typeface="Arial" panose="020B0604020202020204" pitchFamily="34" charset="0"/>
            </a:endParaRPr>
          </a:p>
        </p:txBody>
      </p:sp>
      <p:sp>
        <p:nvSpPr>
          <p:cNvPr id="7" name="Title 1"/>
          <p:cNvSpPr txBox="1">
            <a:spLocks/>
          </p:cNvSpPr>
          <p:nvPr/>
        </p:nvSpPr>
        <p:spPr bwMode="auto">
          <a:xfrm>
            <a:off x="1970088" y="58738"/>
            <a:ext cx="8229600" cy="633412"/>
          </a:xfrm>
          <a:prstGeom prst="rect">
            <a:avLst/>
          </a:prstGeom>
          <a:noFill/>
          <a:ln w="9525">
            <a:noFill/>
            <a:miter lim="800000"/>
            <a:headEnd/>
            <a:tailEnd/>
          </a:ln>
        </p:spPr>
        <p:txBody>
          <a:bodyPr anchor="ctr"/>
          <a:lstStyle/>
          <a:p>
            <a:pPr algn="ctr">
              <a:defRPr/>
            </a:pPr>
            <a:r>
              <a:rPr lang="it-IT" sz="4000">
                <a:solidFill>
                  <a:srgbClr val="0070C0"/>
                </a:solidFill>
                <a:latin typeface="+mj-lt"/>
                <a:ea typeface="+mj-ea"/>
                <a:cs typeface="+mj-cs"/>
              </a:rPr>
              <a:t>1913 (3)</a:t>
            </a:r>
          </a:p>
        </p:txBody>
      </p:sp>
      <p:cxnSp>
        <p:nvCxnSpPr>
          <p:cNvPr id="6"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sellaDiTesto 2"/>
          <p:cNvSpPr txBox="1">
            <a:spLocks noChangeArrowheads="1"/>
          </p:cNvSpPr>
          <p:nvPr/>
        </p:nvSpPr>
        <p:spPr bwMode="auto">
          <a:xfrm>
            <a:off x="404570" y="716736"/>
            <a:ext cx="1108923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it-IT" altLang="it-IT" sz="2000" dirty="0">
                <a:latin typeface="Arial" panose="020B0604020202020204" pitchFamily="34" charset="0"/>
              </a:rPr>
              <a:t>19 giugno - Promulgazione in Sud Africa delle prime leggi di apartheid. </a:t>
            </a:r>
            <a:endParaRPr lang="it-IT" altLang="it-IT" sz="2000" dirty="0" smtClean="0">
              <a:latin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rPr>
              <a:t>Il </a:t>
            </a:r>
            <a:r>
              <a:rPr lang="it-IT" altLang="it-IT" sz="2000" dirty="0">
                <a:latin typeface="Arial" panose="020B0604020202020204" pitchFamily="34" charset="0"/>
              </a:rPr>
              <a:t>Native Land </a:t>
            </a:r>
            <a:r>
              <a:rPr lang="it-IT" altLang="it-IT" sz="2000" dirty="0" err="1">
                <a:latin typeface="Arial" panose="020B0604020202020204" pitchFamily="34" charset="0"/>
              </a:rPr>
              <a:t>Act</a:t>
            </a:r>
            <a:r>
              <a:rPr lang="it-IT" altLang="it-IT" sz="2000" dirty="0">
                <a:latin typeface="Arial" panose="020B0604020202020204" pitchFamily="34" charset="0"/>
              </a:rPr>
              <a:t> No. 27 fissa la quota di terreno riservato ad ogni comunità </a:t>
            </a:r>
            <a:endParaRPr lang="it-IT" altLang="it-IT" sz="2000" dirty="0" smtClean="0">
              <a:latin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rPr>
              <a:t>nell'Unione </a:t>
            </a:r>
            <a:r>
              <a:rPr lang="it-IT" altLang="it-IT" sz="2000" dirty="0">
                <a:latin typeface="Arial" panose="020B0604020202020204" pitchFamily="34" charset="0"/>
              </a:rPr>
              <a:t>Sudafricana. Ai neri sono dati l'8% dei seminativi, mentre essi </a:t>
            </a:r>
            <a:endParaRPr lang="it-IT" altLang="it-IT" sz="2000" dirty="0" smtClean="0">
              <a:latin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rPr>
              <a:t>costituiscono </a:t>
            </a:r>
            <a:r>
              <a:rPr lang="it-IT" altLang="it-IT" sz="2000" dirty="0">
                <a:latin typeface="Arial" panose="020B0604020202020204" pitchFamily="34" charset="0"/>
              </a:rPr>
              <a:t>oltre il 67% della popolazione. È fatto divieto di possedere e di </a:t>
            </a:r>
            <a:endParaRPr lang="it-IT" altLang="it-IT" sz="2000" dirty="0" smtClean="0">
              <a:latin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rPr>
              <a:t>acquistare </a:t>
            </a:r>
            <a:r>
              <a:rPr lang="it-IT" altLang="it-IT" sz="2000" dirty="0">
                <a:latin typeface="Arial" panose="020B0604020202020204" pitchFamily="34" charset="0"/>
              </a:rPr>
              <a:t>terreni fuori dalla riserva. Più di un milione vengono espulsi dalla </a:t>
            </a:r>
            <a:endParaRPr lang="it-IT" altLang="it-IT" sz="2000" dirty="0" smtClean="0">
              <a:latin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rPr>
              <a:t>terra </a:t>
            </a:r>
            <a:r>
              <a:rPr lang="it-IT" altLang="it-IT" sz="2000" dirty="0">
                <a:latin typeface="Arial" panose="020B0604020202020204" pitchFamily="34" charset="0"/>
              </a:rPr>
              <a:t>che coltivavano. Espropriati della loro terra, i neri lavoreranno nelle </a:t>
            </a:r>
            <a:endParaRPr lang="it-IT" altLang="it-IT" sz="2000" dirty="0" smtClean="0">
              <a:latin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rPr>
              <a:t>piantagioni </a:t>
            </a:r>
            <a:r>
              <a:rPr lang="it-IT" altLang="it-IT" sz="2000" dirty="0">
                <a:latin typeface="Arial" panose="020B0604020202020204" pitchFamily="34" charset="0"/>
              </a:rPr>
              <a:t>e nelle miniere europee.</a:t>
            </a:r>
          </a:p>
          <a:p>
            <a:pPr eaLnBrk="1" hangingPunct="1">
              <a:spcBef>
                <a:spcPct val="0"/>
              </a:spcBef>
              <a:buFontTx/>
              <a:buNone/>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1 </a:t>
            </a:r>
            <a:r>
              <a:rPr lang="it-IT" altLang="it-IT" sz="2000" dirty="0">
                <a:latin typeface="Arial" panose="020B0604020202020204" pitchFamily="34" charset="0"/>
              </a:rPr>
              <a:t>luglio: in Nebraska nasce il futuro presidente, mai eletto, </a:t>
            </a:r>
            <a:r>
              <a:rPr lang="it-IT" altLang="it-IT" sz="2000" b="1" dirty="0">
                <a:latin typeface="Arial" panose="020B0604020202020204" pitchFamily="34" charset="0"/>
              </a:rPr>
              <a:t>Gerald Ford</a:t>
            </a:r>
          </a:p>
          <a:p>
            <a:pPr marL="342900" indent="-3429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29 </a:t>
            </a:r>
            <a:r>
              <a:rPr lang="it-IT" altLang="it-IT" sz="2000" dirty="0">
                <a:latin typeface="Arial" panose="020B0604020202020204" pitchFamily="34" charset="0"/>
              </a:rPr>
              <a:t>luglio: nasce l'ufficiale nazista </a:t>
            </a:r>
            <a:r>
              <a:rPr lang="it-IT" altLang="it-IT" sz="2000" b="1" dirty="0">
                <a:latin typeface="Arial" panose="020B0604020202020204" pitchFamily="34" charset="0"/>
              </a:rPr>
              <a:t>Erich Priebke</a:t>
            </a:r>
            <a:r>
              <a:rPr lang="it-IT" altLang="it-IT" sz="2000" dirty="0">
                <a:latin typeface="Arial" panose="020B0604020202020204" pitchFamily="34" charset="0"/>
              </a:rPr>
              <a:t>, pianificatore della strage delle Fosse </a:t>
            </a:r>
            <a:r>
              <a:rPr lang="it-IT" altLang="it-IT" sz="2000" dirty="0" smtClean="0">
                <a:latin typeface="Arial" panose="020B0604020202020204" pitchFamily="34" charset="0"/>
              </a:rPr>
              <a:t>Ardeatine </a:t>
            </a:r>
            <a:r>
              <a:rPr lang="it-IT" altLang="it-IT" sz="2000" dirty="0">
                <a:latin typeface="Arial" panose="020B0604020202020204" pitchFamily="34" charset="0"/>
              </a:rPr>
              <a:t>a </a:t>
            </a:r>
            <a:r>
              <a:rPr lang="it-IT" altLang="it-IT" sz="2000" dirty="0" smtClean="0">
                <a:latin typeface="Arial" panose="020B0604020202020204" pitchFamily="34" charset="0"/>
              </a:rPr>
              <a:t>Roma</a:t>
            </a:r>
          </a:p>
          <a:p>
            <a:pPr marL="342900" indent="-342900" eaLnBrk="1" hangingPunct="1">
              <a:spcBef>
                <a:spcPct val="0"/>
              </a:spcBef>
              <a:buFont typeface="Wingdings" panose="05000000000000000000" pitchFamily="2" charset="2"/>
              <a:buChar char="Ø"/>
            </a:pPr>
            <a:endParaRPr lang="it-IT" altLang="it-IT" sz="20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10 </a:t>
            </a:r>
            <a:r>
              <a:rPr lang="it-IT" altLang="it-IT" sz="2000" dirty="0">
                <a:latin typeface="Arial" panose="020B0604020202020204" pitchFamily="34" charset="0"/>
              </a:rPr>
              <a:t>agosto - con la Pace di Bucarest termina la </a:t>
            </a:r>
            <a:r>
              <a:rPr lang="it-IT" altLang="it-IT" sz="2000" b="1" dirty="0">
                <a:latin typeface="Arial" panose="020B0604020202020204" pitchFamily="34" charset="0"/>
              </a:rPr>
              <a:t>seconda guerra balcanica</a:t>
            </a:r>
            <a:r>
              <a:rPr lang="it-IT" altLang="it-IT" sz="2000" dirty="0">
                <a:latin typeface="Arial" panose="020B0604020202020204" pitchFamily="34" charset="0"/>
              </a:rPr>
              <a:t> scatenata dalla Bulgaria contro gli ex-alleati nella 1a guerra balcanica; il quadro era tutt'altro dall'essere stabilizzato e di lì a poco scoppia la scintilla che accese la Grande Guerra (pretese della Serbia di egemonia nella zona e scontro con l'Austria-Ungheria) </a:t>
            </a:r>
          </a:p>
          <a:p>
            <a:pPr eaLnBrk="1" hangingPunct="1">
              <a:spcBef>
                <a:spcPct val="0"/>
              </a:spcBef>
              <a:buFontTx/>
              <a:buNone/>
            </a:pPr>
            <a:endParaRPr lang="it-IT" altLang="it-IT" sz="2000" dirty="0">
              <a:latin typeface="Arial" panose="020B0604020202020204" pitchFamily="34" charset="0"/>
            </a:endParaRPr>
          </a:p>
        </p:txBody>
      </p:sp>
      <p:sp>
        <p:nvSpPr>
          <p:cNvPr id="30723"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1913 (4)</a:t>
            </a:r>
          </a:p>
        </p:txBody>
      </p:sp>
      <p:sp>
        <p:nvSpPr>
          <p:cNvPr id="30726" name="Rettangolo 6"/>
          <p:cNvSpPr>
            <a:spLocks noChangeArrowheads="1"/>
          </p:cNvSpPr>
          <p:nvPr/>
        </p:nvSpPr>
        <p:spPr bwMode="auto">
          <a:xfrm>
            <a:off x="1992314" y="6092825"/>
            <a:ext cx="6795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000" b="1" dirty="0">
                <a:latin typeface="Arial" panose="020B0604020202020204" pitchFamily="34" charset="0"/>
                <a:hlinkClick r:id="rId3" action="ppaction://hlinkfile"/>
              </a:rPr>
              <a:t>Fenesta </a:t>
            </a:r>
            <a:r>
              <a:rPr lang="it-IT" altLang="it-IT" sz="2000" b="1" dirty="0" err="1">
                <a:latin typeface="Arial" panose="020B0604020202020204" pitchFamily="34" charset="0"/>
                <a:hlinkClick r:id="rId3" action="ppaction://hlinkfile"/>
              </a:rPr>
              <a:t>ca</a:t>
            </a:r>
            <a:r>
              <a:rPr lang="it-IT" altLang="it-IT" sz="2000" b="1" dirty="0">
                <a:latin typeface="Arial" panose="020B0604020202020204" pitchFamily="34" charset="0"/>
                <a:hlinkClick r:id="rId3" action="ppaction://hlinkfile"/>
              </a:rPr>
              <a:t> </a:t>
            </a:r>
            <a:r>
              <a:rPr lang="it-IT" altLang="it-IT" sz="2000" b="1" dirty="0" err="1" smtClean="0">
                <a:latin typeface="Arial" panose="020B0604020202020204" pitchFamily="34" charset="0"/>
                <a:hlinkClick r:id="rId3" action="ppaction://hlinkfile"/>
              </a:rPr>
              <a:t>lucive</a:t>
            </a:r>
            <a:r>
              <a:rPr lang="it-IT" altLang="it-IT" sz="2000" dirty="0" smtClean="0">
                <a:latin typeface="Arial" panose="020B0604020202020204" pitchFamily="34" charset="0"/>
              </a:rPr>
              <a:t> (incisione Caruso) – Guglielmo </a:t>
            </a:r>
            <a:r>
              <a:rPr lang="it-IT" altLang="it-IT" sz="2000" dirty="0" err="1" smtClean="0">
                <a:latin typeface="Arial" panose="020B0604020202020204" pitchFamily="34" charset="0"/>
              </a:rPr>
              <a:t>Cottrau</a:t>
            </a:r>
            <a:endParaRPr lang="it-IT" altLang="it-IT" sz="2000" dirty="0">
              <a:latin typeface="Arial" panose="020B0604020202020204" pitchFamily="34" charset="0"/>
            </a:endParaRPr>
          </a:p>
        </p:txBody>
      </p:sp>
      <p:cxnSp>
        <p:nvCxnSpPr>
          <p:cNvPr id="8"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Immagine 6">
            <a:hlinkClick r:id="rId4" action="ppaction://hlinkfile"/>
          </p:cNvPr>
          <p:cNvPicPr>
            <a:picLocks noChangeAspect="1"/>
          </p:cNvPicPr>
          <p:nvPr/>
        </p:nvPicPr>
        <p:blipFill>
          <a:blip r:embed="rId5"/>
          <a:stretch>
            <a:fillRect/>
          </a:stretch>
        </p:blipFill>
        <p:spPr>
          <a:xfrm>
            <a:off x="9408368" y="764704"/>
            <a:ext cx="2045595" cy="204902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2"/>
          <p:cNvSpPr txBox="1">
            <a:spLocks noChangeArrowheads="1"/>
          </p:cNvSpPr>
          <p:nvPr/>
        </p:nvSpPr>
        <p:spPr bwMode="auto">
          <a:xfrm>
            <a:off x="479376" y="836613"/>
            <a:ext cx="11089232"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000" dirty="0" err="1">
                <a:latin typeface="Arial" panose="020B0604020202020204" pitchFamily="34" charset="0"/>
              </a:rPr>
              <a:t>Stravinski</a:t>
            </a:r>
            <a:r>
              <a:rPr lang="it-IT" altLang="it-IT" sz="2000" dirty="0">
                <a:latin typeface="Arial" panose="020B0604020202020204" pitchFamily="34" charset="0"/>
              </a:rPr>
              <a:t>: </a:t>
            </a:r>
            <a:r>
              <a:rPr lang="it-IT" altLang="it-IT" sz="2000" dirty="0">
                <a:latin typeface="Arial" panose="020B0604020202020204" pitchFamily="34" charset="0"/>
                <a:hlinkClick r:id="rId3" action="ppaction://hlinkfile"/>
              </a:rPr>
              <a:t>La sagra</a:t>
            </a:r>
            <a:r>
              <a:rPr lang="it-IT" altLang="it-IT" sz="2000" dirty="0">
                <a:latin typeface="Arial" panose="020B0604020202020204" pitchFamily="34" charset="0"/>
              </a:rPr>
              <a:t> </a:t>
            </a:r>
            <a:r>
              <a:rPr lang="it-IT" altLang="it-IT" sz="2000" dirty="0">
                <a:latin typeface="Arial" panose="020B0604020202020204" pitchFamily="34" charset="0"/>
                <a:hlinkClick r:id="rId4" action="ppaction://hlinkfile"/>
              </a:rPr>
              <a:t>della</a:t>
            </a:r>
            <a:r>
              <a:rPr lang="it-IT" altLang="it-IT" sz="2000" dirty="0">
                <a:latin typeface="Arial" panose="020B0604020202020204" pitchFamily="34" charset="0"/>
              </a:rPr>
              <a:t> </a:t>
            </a:r>
            <a:r>
              <a:rPr lang="it-IT" altLang="it-IT" sz="2000" dirty="0">
                <a:latin typeface="Arial" panose="020B0604020202020204" pitchFamily="34" charset="0"/>
                <a:hlinkClick r:id="rId5" action="ppaction://hlinkfile"/>
              </a:rPr>
              <a:t>primavera</a:t>
            </a:r>
            <a:r>
              <a:rPr lang="it-IT" altLang="it-IT" sz="2000" dirty="0">
                <a:latin typeface="Arial" panose="020B0604020202020204" pitchFamily="34" charset="0"/>
              </a:rPr>
              <a:t> </a:t>
            </a:r>
            <a:r>
              <a:rPr lang="it-IT" altLang="it-IT" sz="2000" dirty="0" smtClean="0">
                <a:latin typeface="Arial" panose="020B0604020202020204" pitchFamily="34" charset="0"/>
              </a:rPr>
              <a:t>                   </a:t>
            </a:r>
            <a:r>
              <a:rPr lang="it-IT" altLang="it-IT" sz="2000" dirty="0" smtClean="0">
                <a:latin typeface="Arial" panose="020B0604020202020204" pitchFamily="34" charset="0"/>
                <a:hlinkClick r:id="rId6" action="ppaction://hlinkfile"/>
              </a:rPr>
              <a:t>&lt;&lt;&lt;&lt;</a:t>
            </a:r>
            <a:endParaRPr lang="it-IT" altLang="it-IT" sz="2000" dirty="0">
              <a:latin typeface="Arial" panose="020B0604020202020204" pitchFamily="34" charset="0"/>
            </a:endParaRPr>
          </a:p>
          <a:p>
            <a:pPr eaLnBrk="1" hangingPunct="1">
              <a:spcBef>
                <a:spcPct val="0"/>
              </a:spcBef>
              <a:buFontTx/>
              <a:buNone/>
            </a:pPr>
            <a:endParaRPr lang="it-IT" altLang="it-IT" sz="20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10 </a:t>
            </a:r>
            <a:r>
              <a:rPr lang="it-IT" altLang="it-IT" sz="2000" dirty="0">
                <a:latin typeface="Arial" panose="020B0604020202020204" pitchFamily="34" charset="0"/>
              </a:rPr>
              <a:t>agosto: Inizia il festival areniano all'Arena di Verona con l'</a:t>
            </a:r>
            <a:r>
              <a:rPr lang="it-IT" altLang="it-IT" sz="2000" dirty="0">
                <a:latin typeface="Arial" panose="020B0604020202020204" pitchFamily="34" charset="0"/>
                <a:hlinkClick r:id="rId7"/>
              </a:rPr>
              <a:t>Aida</a:t>
            </a:r>
            <a:r>
              <a:rPr lang="it-IT" altLang="it-IT" sz="2000" dirty="0">
                <a:latin typeface="Arial" panose="020B0604020202020204" pitchFamily="34" charset="0"/>
              </a:rPr>
              <a:t> di Giuseppe Verdi, in onore del centenario della nascita del compositore. </a:t>
            </a:r>
          </a:p>
          <a:p>
            <a:pPr marL="342900" indent="-3429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12 settembre: nasce il corridore americano </a:t>
            </a:r>
            <a:r>
              <a:rPr lang="it-IT" altLang="it-IT" sz="2000" b="1" dirty="0" smtClean="0">
                <a:latin typeface="Arial" panose="020B0604020202020204" pitchFamily="34" charset="0"/>
              </a:rPr>
              <a:t>Jesse </a:t>
            </a:r>
            <a:r>
              <a:rPr lang="it-IT" altLang="it-IT" sz="2000" b="1" dirty="0" err="1" smtClean="0">
                <a:latin typeface="Arial" panose="020B0604020202020204" pitchFamily="34" charset="0"/>
              </a:rPr>
              <a:t>Owens</a:t>
            </a:r>
            <a:r>
              <a:rPr lang="it-IT" altLang="it-IT" sz="2000" dirty="0" smtClean="0">
                <a:latin typeface="Arial" panose="020B0604020202020204" pitchFamily="34" charset="0"/>
              </a:rPr>
              <a:t>, mito dell'atletica leggera per aver vinto l'oro alle Olimpiadi di Berlino del 1936 davanti agli occhi del Fuhrer, stizzito</a:t>
            </a: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30 settembre: muore a Parigi Rudolf </a:t>
            </a:r>
            <a:r>
              <a:rPr lang="it-IT" altLang="it-IT" sz="2000" b="1" dirty="0" smtClean="0">
                <a:latin typeface="Arial" panose="020B0604020202020204" pitchFamily="34" charset="0"/>
              </a:rPr>
              <a:t>Diesel</a:t>
            </a:r>
            <a:r>
              <a:rPr lang="it-IT" altLang="it-IT" sz="2000" dirty="0" smtClean="0">
                <a:latin typeface="Arial" panose="020B0604020202020204" pitchFamily="34" charset="0"/>
              </a:rPr>
              <a:t>, inventore del celebre motore</a:t>
            </a:r>
          </a:p>
          <a:p>
            <a:pPr marL="342900" indent="-3429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10 </a:t>
            </a:r>
            <a:r>
              <a:rPr lang="it-IT" altLang="it-IT" sz="2000" dirty="0">
                <a:latin typeface="Arial" panose="020B0604020202020204" pitchFamily="34" charset="0"/>
              </a:rPr>
              <a:t>ottobre - Stati Uniti: il </a:t>
            </a:r>
            <a:r>
              <a:rPr lang="it-IT" altLang="it-IT" sz="2000" dirty="0" smtClean="0">
                <a:latin typeface="Arial" panose="020B0604020202020204" pitchFamily="34" charset="0"/>
              </a:rPr>
              <a:t>presidente </a:t>
            </a:r>
            <a:r>
              <a:rPr lang="it-IT" altLang="it-IT" sz="2000" dirty="0">
                <a:latin typeface="Arial" panose="020B0604020202020204" pitchFamily="34" charset="0"/>
              </a:rPr>
              <a:t>Woodrow Wilson </a:t>
            </a:r>
          </a:p>
          <a:p>
            <a:pPr eaLnBrk="1" hangingPunct="1">
              <a:spcBef>
                <a:spcPct val="0"/>
              </a:spcBef>
              <a:buFontTx/>
              <a:buNone/>
            </a:pPr>
            <a:r>
              <a:rPr lang="it-IT" altLang="it-IT" sz="2000" dirty="0">
                <a:latin typeface="Arial" panose="020B0604020202020204" pitchFamily="34" charset="0"/>
              </a:rPr>
              <a:t>fa brillare l'ultima mina ponendo </a:t>
            </a:r>
            <a:r>
              <a:rPr lang="it-IT" altLang="it-IT" sz="2000" dirty="0" smtClean="0">
                <a:latin typeface="Arial" panose="020B0604020202020204" pitchFamily="34" charset="0"/>
              </a:rPr>
              <a:t>fine </a:t>
            </a:r>
            <a:r>
              <a:rPr lang="it-IT" altLang="it-IT" sz="2000" dirty="0">
                <a:latin typeface="Arial" panose="020B0604020202020204" pitchFamily="34" charset="0"/>
              </a:rPr>
              <a:t>allo </a:t>
            </a:r>
            <a:r>
              <a:rPr lang="it-IT" altLang="it-IT" sz="2000" b="1" dirty="0">
                <a:latin typeface="Arial" panose="020B0604020202020204" pitchFamily="34" charset="0"/>
              </a:rPr>
              <a:t>stretto di </a:t>
            </a:r>
            <a:endParaRPr lang="it-IT" altLang="it-IT" sz="2000" b="1" dirty="0" smtClean="0">
              <a:latin typeface="Arial" panose="020B0604020202020204" pitchFamily="34" charset="0"/>
            </a:endParaRPr>
          </a:p>
          <a:p>
            <a:pPr eaLnBrk="1" hangingPunct="1">
              <a:spcBef>
                <a:spcPct val="0"/>
              </a:spcBef>
              <a:buFontTx/>
              <a:buNone/>
            </a:pPr>
            <a:r>
              <a:rPr lang="it-IT" altLang="it-IT" sz="2000" b="1" dirty="0" smtClean="0">
                <a:latin typeface="Arial" panose="020B0604020202020204" pitchFamily="34" charset="0"/>
              </a:rPr>
              <a:t>Panama</a:t>
            </a:r>
            <a:r>
              <a:rPr lang="it-IT" altLang="it-IT" sz="2000" dirty="0" smtClean="0">
                <a:latin typeface="Arial" panose="020B0604020202020204" pitchFamily="34" charset="0"/>
              </a:rPr>
              <a:t> </a:t>
            </a:r>
            <a:r>
              <a:rPr lang="it-IT" altLang="it-IT" sz="2000" dirty="0">
                <a:latin typeface="Arial" panose="020B0604020202020204" pitchFamily="34" charset="0"/>
              </a:rPr>
              <a:t>e </a:t>
            </a:r>
            <a:r>
              <a:rPr lang="it-IT" altLang="it-IT" sz="2000" dirty="0" smtClean="0">
                <a:latin typeface="Arial" panose="020B0604020202020204" pitchFamily="34" charset="0"/>
              </a:rPr>
              <a:t>mette</a:t>
            </a:r>
            <a:r>
              <a:rPr lang="it-IT" altLang="it-IT" sz="2000" dirty="0">
                <a:latin typeface="Arial" panose="020B0604020202020204" pitchFamily="34" charset="0"/>
              </a:rPr>
              <a:t>, in questo modo, in </a:t>
            </a:r>
            <a:r>
              <a:rPr lang="it-IT" altLang="it-IT" sz="2000" dirty="0" smtClean="0">
                <a:latin typeface="Arial" panose="020B0604020202020204" pitchFamily="34" charset="0"/>
              </a:rPr>
              <a:t>comunicazione </a:t>
            </a:r>
          </a:p>
          <a:p>
            <a:pPr eaLnBrk="1" hangingPunct="1">
              <a:spcBef>
                <a:spcPct val="0"/>
              </a:spcBef>
              <a:buFontTx/>
              <a:buNone/>
            </a:pPr>
            <a:r>
              <a:rPr lang="it-IT" altLang="it-IT" sz="2000" dirty="0" smtClean="0">
                <a:latin typeface="Arial" panose="020B0604020202020204" pitchFamily="34" charset="0"/>
              </a:rPr>
              <a:t>oceano Atlantico e </a:t>
            </a:r>
            <a:r>
              <a:rPr lang="it-IT" altLang="it-IT" sz="2000" dirty="0">
                <a:latin typeface="Arial" panose="020B0604020202020204" pitchFamily="34" charset="0"/>
              </a:rPr>
              <a:t>Pacifico. </a:t>
            </a:r>
          </a:p>
          <a:p>
            <a:pPr eaLnBrk="1" hangingPunct="1">
              <a:spcBef>
                <a:spcPct val="0"/>
              </a:spcBef>
              <a:buFontTx/>
              <a:buNone/>
            </a:pPr>
            <a:endParaRPr lang="it-IT" altLang="it-IT" sz="20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Mussolini </a:t>
            </a:r>
            <a:r>
              <a:rPr lang="it-IT" altLang="it-IT" sz="2000" dirty="0">
                <a:latin typeface="Arial" panose="020B0604020202020204" pitchFamily="34" charset="0"/>
              </a:rPr>
              <a:t>inizia una feroce campagna di stampa contro il governo e gli eccidi proletari nelle manifestazioni pacifiste. Il titolo del suo articolo scuote il paese: </a:t>
            </a:r>
            <a:r>
              <a:rPr lang="it-IT" altLang="it-IT" sz="2000" i="1" dirty="0">
                <a:latin typeface="Arial" panose="020B0604020202020204" pitchFamily="34" charset="0"/>
              </a:rPr>
              <a:t>"Assassinio di Stato" </a:t>
            </a:r>
          </a:p>
          <a:p>
            <a:pPr eaLnBrk="1" hangingPunct="1">
              <a:spcBef>
                <a:spcPct val="0"/>
              </a:spcBef>
              <a:buNone/>
            </a:pPr>
            <a:endParaRPr lang="it-IT" altLang="it-IT" sz="2000" dirty="0">
              <a:latin typeface="Arial" panose="020B0604020202020204" pitchFamily="34" charset="0"/>
            </a:endParaRPr>
          </a:p>
          <a:p>
            <a:pPr eaLnBrk="1" hangingPunct="1">
              <a:spcBef>
                <a:spcPct val="0"/>
              </a:spcBef>
              <a:buNone/>
            </a:pPr>
            <a:r>
              <a:rPr lang="it-IT" altLang="it-IT" sz="2000" b="1" dirty="0" smtClean="0">
                <a:latin typeface="Arial" panose="020B0604020202020204" pitchFamily="34" charset="0"/>
                <a:hlinkClick r:id="rId8" action="ppaction://hlinkfile"/>
              </a:rPr>
              <a:t>Un quasi inno del Peru</a:t>
            </a:r>
            <a:r>
              <a:rPr lang="it-IT" altLang="it-IT" sz="2000" b="1" dirty="0" smtClean="0">
                <a:latin typeface="Arial" panose="020B0604020202020204" pitchFamily="34" charset="0"/>
              </a:rPr>
              <a:t>    (</a:t>
            </a:r>
            <a:r>
              <a:rPr lang="it-IT" altLang="it-IT" sz="2000" b="1" dirty="0" smtClean="0">
                <a:latin typeface="Arial" panose="020B0604020202020204" pitchFamily="34" charset="0"/>
                <a:hlinkClick r:id="rId9" action="ppaction://hlinkfile"/>
              </a:rPr>
              <a:t>altra versione</a:t>
            </a:r>
            <a:r>
              <a:rPr lang="it-IT" altLang="it-IT" sz="2000" b="1" dirty="0" smtClean="0">
                <a:latin typeface="Arial" panose="020B0604020202020204" pitchFamily="34" charset="0"/>
              </a:rPr>
              <a:t>)</a:t>
            </a:r>
            <a:endParaRPr lang="it-IT" altLang="it-IT" sz="2000" b="1" dirty="0">
              <a:latin typeface="Arial" panose="020B0604020202020204" pitchFamily="34" charset="0"/>
            </a:endParaRPr>
          </a:p>
          <a:p>
            <a:pPr eaLnBrk="1" hangingPunct="1">
              <a:spcBef>
                <a:spcPct val="0"/>
              </a:spcBef>
              <a:buFontTx/>
              <a:buNone/>
            </a:pPr>
            <a:endParaRPr lang="it-IT" altLang="it-IT" sz="2000" dirty="0" smtClean="0">
              <a:latin typeface="Arial" panose="020B0604020202020204" pitchFamily="34" charset="0"/>
            </a:endParaRPr>
          </a:p>
        </p:txBody>
      </p:sp>
      <p:sp>
        <p:nvSpPr>
          <p:cNvPr id="34819"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1913 (6)</a:t>
            </a:r>
          </a:p>
        </p:txBody>
      </p:sp>
      <p:cxnSp>
        <p:nvCxnSpPr>
          <p:cNvPr id="11"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Picture 8" descr="http://www.ilcaffegeopolitico.org/wp-content/uploads/2014/09/Mapa-fisico-de-Panama_redavanguardia.org_-660x33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6160" y="3501008"/>
            <a:ext cx="2943526"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2"/>
          <p:cNvSpPr txBox="1">
            <a:spLocks noChangeArrowheads="1"/>
          </p:cNvSpPr>
          <p:nvPr/>
        </p:nvSpPr>
        <p:spPr bwMode="auto">
          <a:xfrm>
            <a:off x="479376" y="836614"/>
            <a:ext cx="1108923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it-IT" altLang="it-IT" sz="2000" dirty="0">
                <a:latin typeface="Arial" panose="020B0604020202020204" pitchFamily="34" charset="0"/>
              </a:rPr>
              <a:t>7 ottobre - L'industriale statunitense Henry Ford introduce nelle sue fabbriche la </a:t>
            </a:r>
            <a:r>
              <a:rPr lang="it-IT" altLang="it-IT" sz="2000" dirty="0">
                <a:latin typeface="Arial" panose="020B0604020202020204" pitchFamily="34" charset="0"/>
                <a:hlinkClick r:id="rId3" action="ppaction://hlinkfile"/>
              </a:rPr>
              <a:t>catena di montaggio</a:t>
            </a:r>
            <a:r>
              <a:rPr lang="it-IT" altLang="it-IT" sz="2000" dirty="0">
                <a:latin typeface="Arial" panose="020B0604020202020204" pitchFamily="34" charset="0"/>
              </a:rPr>
              <a:t>. </a:t>
            </a:r>
          </a:p>
          <a:p>
            <a:pPr marL="342900" indent="-342900" eaLnBrk="1" hangingPunct="1">
              <a:spcBef>
                <a:spcPct val="0"/>
              </a:spcBef>
              <a:buFont typeface="Wingdings" panose="05000000000000000000" pitchFamily="2" charset="2"/>
              <a:buChar char="Ø"/>
            </a:pPr>
            <a:r>
              <a:rPr lang="it-IT" altLang="it-IT" sz="2000" dirty="0">
                <a:latin typeface="Arial" panose="020B0604020202020204" pitchFamily="34" charset="0"/>
              </a:rPr>
              <a:t>a Pittsburgh in Pennsylvania entra in funzione il primo distributore di benzina</a:t>
            </a:r>
          </a:p>
          <a:p>
            <a:pPr marL="342900" indent="-342900" eaLnBrk="1" hangingPunct="1">
              <a:spcBef>
                <a:spcPct val="0"/>
              </a:spcBef>
              <a:buFont typeface="Wingdings" panose="05000000000000000000" pitchFamily="2" charset="2"/>
              <a:buChar char="Ø"/>
            </a:pPr>
            <a:r>
              <a:rPr lang="it-IT" altLang="it-IT" sz="2000" dirty="0">
                <a:latin typeface="Arial" panose="020B0604020202020204" pitchFamily="34" charset="0"/>
              </a:rPr>
              <a:t>a Cleveland entra in funzione il primo semaforo, con soli rosso e verde (il giallo apparirà nel 1918 a New York) </a:t>
            </a:r>
          </a:p>
          <a:p>
            <a:pPr marL="342900" indent="-3429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26 </a:t>
            </a:r>
            <a:r>
              <a:rPr lang="it-IT" altLang="it-IT" sz="2000" dirty="0">
                <a:latin typeface="Arial" panose="020B0604020202020204" pitchFamily="34" charset="0"/>
              </a:rPr>
              <a:t>ottobre: Guglielmo II di Germania dichiara al ministro degli Esteri austriaco Leopold </a:t>
            </a:r>
            <a:r>
              <a:rPr lang="it-IT" altLang="it-IT" sz="2000" dirty="0" err="1">
                <a:latin typeface="Arial" panose="020B0604020202020204" pitchFamily="34" charset="0"/>
              </a:rPr>
              <a:t>Berchtold</a:t>
            </a:r>
            <a:r>
              <a:rPr lang="it-IT" altLang="it-IT" sz="2000" dirty="0">
                <a:latin typeface="Arial" panose="020B0604020202020204" pitchFamily="34" charset="0"/>
              </a:rPr>
              <a:t> che la guerra "</a:t>
            </a:r>
            <a:r>
              <a:rPr lang="it-IT" altLang="it-IT" sz="2000" i="1" dirty="0">
                <a:latin typeface="Arial" panose="020B0604020202020204" pitchFamily="34" charset="0"/>
              </a:rPr>
              <a:t>tra Oriente e Occidente sarà inevitabile nel lungo periodo</a:t>
            </a:r>
            <a:r>
              <a:rPr lang="it-IT" altLang="it-IT" sz="2000" dirty="0">
                <a:latin typeface="Arial" panose="020B0604020202020204" pitchFamily="34" charset="0"/>
              </a:rPr>
              <a:t>". Pochi giorni dopo, ribadisce al re Alberto I del Belgio che la guerra contro la Francia è inevitabile.</a:t>
            </a:r>
          </a:p>
          <a:p>
            <a:pPr eaLnBrk="1" hangingPunct="1">
              <a:spcBef>
                <a:spcPct val="0"/>
              </a:spcBef>
              <a:buNone/>
            </a:pPr>
            <a:endParaRPr lang="it-IT" altLang="it-IT" sz="2000" dirty="0">
              <a:latin typeface="Arial" panose="020B0604020202020204" pitchFamily="34" charset="0"/>
            </a:endParaRPr>
          </a:p>
          <a:p>
            <a:pPr marL="457200" indent="-4572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2 </a:t>
            </a:r>
            <a:r>
              <a:rPr lang="it-IT" altLang="it-IT" sz="2000" dirty="0">
                <a:latin typeface="Arial" panose="020B0604020202020204" pitchFamily="34" charset="0"/>
              </a:rPr>
              <a:t>novembre - Elezioni politiche (prime a suffragio universale maschile): XXIV Legislatura; vinte dai Liberali (51%); </a:t>
            </a:r>
            <a:r>
              <a:rPr lang="it-IT" altLang="it-IT" sz="2000" b="1" dirty="0">
                <a:latin typeface="Arial" panose="020B0604020202020204" pitchFamily="34" charset="0"/>
              </a:rPr>
              <a:t>Patto </a:t>
            </a:r>
            <a:r>
              <a:rPr lang="it-IT" altLang="it-IT" sz="2000" b="1" dirty="0" err="1">
                <a:latin typeface="Arial" panose="020B0604020202020204" pitchFamily="34" charset="0"/>
              </a:rPr>
              <a:t>Gentiloni</a:t>
            </a:r>
            <a:r>
              <a:rPr lang="it-IT" altLang="it-IT" sz="2000" dirty="0">
                <a:latin typeface="Arial" panose="020B0604020202020204" pitchFamily="34" charset="0"/>
              </a:rPr>
              <a:t> (mai messo per iscritto) con cui i cattolici si alleano a monarchici e liberali per contrastare i </a:t>
            </a:r>
            <a:r>
              <a:rPr lang="it-IT" altLang="it-IT" sz="2000" dirty="0" smtClean="0">
                <a:latin typeface="Arial" panose="020B0604020202020204" pitchFamily="34" charset="0"/>
              </a:rPr>
              <a:t>socialisti</a:t>
            </a:r>
          </a:p>
          <a:p>
            <a:pPr marL="457200" indent="-4572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457200" indent="-4572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2 novembre: a New York nasce l'attore </a:t>
            </a:r>
            <a:r>
              <a:rPr lang="it-IT" altLang="it-IT" sz="2000" b="1" dirty="0" smtClean="0">
                <a:latin typeface="Arial" panose="020B0604020202020204" pitchFamily="34" charset="0"/>
              </a:rPr>
              <a:t>Burt Lancaster</a:t>
            </a:r>
          </a:p>
          <a:p>
            <a:pPr marL="457200" indent="-4572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5 novembre: nasce nella colonia inglese del Bengala l'attrice </a:t>
            </a:r>
            <a:r>
              <a:rPr lang="it-IT" altLang="it-IT" sz="2000" b="1" dirty="0" smtClean="0">
                <a:latin typeface="Arial" panose="020B0604020202020204" pitchFamily="34" charset="0"/>
              </a:rPr>
              <a:t>Vivien Leigh</a:t>
            </a:r>
            <a:r>
              <a:rPr lang="it-IT" altLang="it-IT" sz="2000" dirty="0" smtClean="0">
                <a:latin typeface="Arial" panose="020B0604020202020204" pitchFamily="34" charset="0"/>
              </a:rPr>
              <a:t>, resa immortale da </a:t>
            </a:r>
            <a:r>
              <a:rPr lang="it-IT" altLang="it-IT" sz="2000" i="1" dirty="0" smtClean="0">
                <a:latin typeface="Arial" panose="020B0604020202020204" pitchFamily="34" charset="0"/>
              </a:rPr>
              <a:t>Via col vento</a:t>
            </a:r>
            <a:endParaRPr lang="it-IT" altLang="it-IT" sz="2000" dirty="0">
              <a:latin typeface="Arial" panose="020B0604020202020204" pitchFamily="34" charset="0"/>
            </a:endParaRPr>
          </a:p>
          <a:p>
            <a:pPr marL="457200" indent="-4572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7 novembre: nasce in Algeria lo scrittore francese Albert </a:t>
            </a:r>
            <a:r>
              <a:rPr lang="it-IT" altLang="it-IT" sz="2000" dirty="0" err="1" smtClean="0">
                <a:latin typeface="Arial" panose="020B0604020202020204" pitchFamily="34" charset="0"/>
              </a:rPr>
              <a:t>Camus</a:t>
            </a:r>
            <a:r>
              <a:rPr lang="it-IT" altLang="it-IT" sz="2000" dirty="0" smtClean="0">
                <a:latin typeface="Arial" panose="020B0604020202020204" pitchFamily="34" charset="0"/>
              </a:rPr>
              <a:t> (</a:t>
            </a:r>
            <a:r>
              <a:rPr lang="it-IT" altLang="it-IT" sz="2000" i="1" dirty="0" smtClean="0">
                <a:latin typeface="Arial" panose="020B0604020202020204" pitchFamily="34" charset="0"/>
              </a:rPr>
              <a:t>La peste, Lo straniero</a:t>
            </a:r>
            <a:r>
              <a:rPr lang="it-IT" altLang="it-IT" sz="2000" dirty="0" smtClean="0">
                <a:latin typeface="Arial" panose="020B0604020202020204" pitchFamily="34" charset="0"/>
              </a:rPr>
              <a:t>)</a:t>
            </a:r>
            <a:endParaRPr lang="it-IT" altLang="it-IT" sz="2000" dirty="0">
              <a:latin typeface="Arial" panose="020B0604020202020204" pitchFamily="34" charset="0"/>
            </a:endParaRPr>
          </a:p>
        </p:txBody>
      </p:sp>
      <p:sp>
        <p:nvSpPr>
          <p:cNvPr id="36867"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1913 (7)</a:t>
            </a:r>
          </a:p>
        </p:txBody>
      </p:sp>
      <p:cxnSp>
        <p:nvCxnSpPr>
          <p:cNvPr id="6"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sellaDiTesto 2"/>
          <p:cNvSpPr txBox="1">
            <a:spLocks noChangeArrowheads="1"/>
          </p:cNvSpPr>
          <p:nvPr/>
        </p:nvSpPr>
        <p:spPr bwMode="auto">
          <a:xfrm>
            <a:off x="479376" y="692696"/>
            <a:ext cx="11089231"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Libri</a:t>
            </a:r>
            <a:r>
              <a:rPr lang="it-IT" altLang="it-IT" sz="2000" dirty="0">
                <a:latin typeface="Arial" panose="020B0604020202020204" pitchFamily="34" charset="0"/>
              </a:rPr>
              <a:t>: </a:t>
            </a:r>
            <a:r>
              <a:rPr lang="it-IT" altLang="it-IT" sz="2000" i="1" dirty="0">
                <a:latin typeface="Arial" panose="020B0604020202020204" pitchFamily="34" charset="0"/>
              </a:rPr>
              <a:t>Gente di Dublino</a:t>
            </a:r>
            <a:r>
              <a:rPr lang="it-IT" altLang="it-IT" sz="2000" dirty="0">
                <a:latin typeface="Arial" panose="020B0604020202020204" pitchFamily="34" charset="0"/>
              </a:rPr>
              <a:t> - James </a:t>
            </a:r>
            <a:r>
              <a:rPr lang="it-IT" altLang="it-IT" sz="2000" dirty="0" smtClean="0">
                <a:latin typeface="Arial" panose="020B0604020202020204" pitchFamily="34" charset="0"/>
              </a:rPr>
              <a:t>Joyce / </a:t>
            </a:r>
            <a:r>
              <a:rPr lang="it-IT" altLang="it-IT" sz="2000" i="1" dirty="0" smtClean="0">
                <a:latin typeface="Arial" panose="020B0604020202020204" pitchFamily="34" charset="0"/>
                <a:hlinkClick r:id="rId3" action="ppaction://hlinkfile"/>
              </a:rPr>
              <a:t>Tarzan</a:t>
            </a:r>
            <a:r>
              <a:rPr lang="it-IT" altLang="it-IT" sz="2000" i="1" dirty="0" smtClean="0">
                <a:latin typeface="Arial" panose="020B0604020202020204" pitchFamily="34" charset="0"/>
              </a:rPr>
              <a:t> </a:t>
            </a:r>
            <a:r>
              <a:rPr lang="it-IT" altLang="it-IT" sz="2000" i="1" dirty="0">
                <a:latin typeface="Arial" panose="020B0604020202020204" pitchFamily="34" charset="0"/>
              </a:rPr>
              <a:t>delle scimmie</a:t>
            </a:r>
            <a:r>
              <a:rPr lang="it-IT" altLang="it-IT" sz="2000" dirty="0">
                <a:latin typeface="Arial" panose="020B0604020202020204" pitchFamily="34" charset="0"/>
              </a:rPr>
              <a:t> - Edgar Rice Burroughs </a:t>
            </a:r>
            <a:endParaRPr lang="it-IT" altLang="it-IT" sz="2000" dirty="0" smtClean="0">
              <a:latin typeface="Arial" panose="020B0604020202020204" pitchFamily="34" charset="0"/>
            </a:endParaRPr>
          </a:p>
          <a:p>
            <a:pPr marL="342900" indent="-342900" eaLnBrk="1" hangingPunct="1">
              <a:spcBef>
                <a:spcPct val="0"/>
              </a:spcBef>
              <a:buFontTx/>
              <a:buChar char="-"/>
            </a:pPr>
            <a:endParaRPr lang="it-IT" altLang="it-IT" sz="2000" dirty="0">
              <a:latin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rPr>
              <a:t>- </a:t>
            </a:r>
            <a:r>
              <a:rPr lang="it-IT" altLang="it-IT" sz="2000" dirty="0">
                <a:latin typeface="Arial" panose="020B0604020202020204" pitchFamily="34" charset="0"/>
              </a:rPr>
              <a:t>Compare sulla scena </a:t>
            </a:r>
            <a:r>
              <a:rPr lang="it-IT" altLang="it-IT" sz="2000" b="1" dirty="0" smtClean="0">
                <a:latin typeface="Arial" panose="020B0604020202020204" pitchFamily="34" charset="0"/>
              </a:rPr>
              <a:t>Charlot</a:t>
            </a:r>
            <a:r>
              <a:rPr lang="it-IT" altLang="it-IT" sz="2000" dirty="0" smtClean="0">
                <a:latin typeface="Arial" panose="020B0604020202020204" pitchFamily="34" charset="0"/>
              </a:rPr>
              <a:t>:</a:t>
            </a:r>
            <a:endParaRPr lang="it-IT" altLang="it-IT" sz="2000" dirty="0">
              <a:latin typeface="Arial" panose="020B0604020202020204" pitchFamily="34" charset="0"/>
            </a:endParaRPr>
          </a:p>
          <a:p>
            <a:pPr eaLnBrk="1" hangingPunct="1">
              <a:spcBef>
                <a:spcPct val="0"/>
              </a:spcBef>
              <a:buFontTx/>
              <a:buNone/>
            </a:pPr>
            <a:r>
              <a:rPr lang="it-IT" altLang="it-IT" sz="2000" dirty="0">
                <a:latin typeface="Arial" panose="020B0604020202020204" pitchFamily="34" charset="0"/>
              </a:rPr>
              <a:t>- 2 febbraio - </a:t>
            </a:r>
            <a:r>
              <a:rPr lang="it-IT" altLang="it-IT" sz="2000" i="1" dirty="0">
                <a:latin typeface="Arial" panose="020B0604020202020204" pitchFamily="34" charset="0"/>
              </a:rPr>
              <a:t>Per guadagnarsi la vita</a:t>
            </a:r>
            <a:r>
              <a:rPr lang="it-IT" altLang="it-IT" sz="2000" dirty="0">
                <a:latin typeface="Arial" panose="020B0604020202020204" pitchFamily="34" charset="0"/>
              </a:rPr>
              <a:t> o Charlot giornalista (</a:t>
            </a:r>
            <a:r>
              <a:rPr lang="it-IT" altLang="it-IT" sz="2000" dirty="0" err="1">
                <a:latin typeface="Arial" panose="020B0604020202020204" pitchFamily="34" charset="0"/>
              </a:rPr>
              <a:t>Making</a:t>
            </a:r>
            <a:r>
              <a:rPr lang="it-IT" altLang="it-IT" sz="2000" dirty="0">
                <a:latin typeface="Arial" panose="020B0604020202020204" pitchFamily="34" charset="0"/>
              </a:rPr>
              <a:t> a living)</a:t>
            </a:r>
          </a:p>
          <a:p>
            <a:pPr eaLnBrk="1" hangingPunct="1">
              <a:spcBef>
                <a:spcPct val="0"/>
              </a:spcBef>
              <a:buFontTx/>
              <a:buNone/>
            </a:pPr>
            <a:r>
              <a:rPr lang="it-IT" altLang="it-IT" sz="2000" dirty="0">
                <a:latin typeface="Arial" panose="020B0604020202020204" pitchFamily="34" charset="0"/>
              </a:rPr>
              <a:t>- 7 febbraio - </a:t>
            </a:r>
            <a:r>
              <a:rPr lang="it-IT" altLang="it-IT" sz="2000" i="1" dirty="0">
                <a:latin typeface="Arial" panose="020B0604020202020204" pitchFamily="34" charset="0"/>
              </a:rPr>
              <a:t>Charlot si distingue</a:t>
            </a:r>
            <a:r>
              <a:rPr lang="it-IT" altLang="it-IT" sz="2000" dirty="0">
                <a:latin typeface="Arial" panose="020B0604020202020204" pitchFamily="34" charset="0"/>
              </a:rPr>
              <a:t> (</a:t>
            </a:r>
            <a:r>
              <a:rPr lang="it-IT" altLang="it-IT" sz="2000" dirty="0" err="1">
                <a:latin typeface="Arial" panose="020B0604020202020204" pitchFamily="34" charset="0"/>
              </a:rPr>
              <a:t>Kid</a:t>
            </a:r>
            <a:r>
              <a:rPr lang="it-IT" altLang="it-IT" sz="2000" dirty="0">
                <a:latin typeface="Arial" panose="020B0604020202020204" pitchFamily="34" charset="0"/>
              </a:rPr>
              <a:t> Auto </a:t>
            </a:r>
            <a:r>
              <a:rPr lang="it-IT" altLang="it-IT" sz="2000" dirty="0" err="1">
                <a:latin typeface="Arial" panose="020B0604020202020204" pitchFamily="34" charset="0"/>
              </a:rPr>
              <a:t>Races</a:t>
            </a:r>
            <a:r>
              <a:rPr lang="it-IT" altLang="it-IT" sz="2000" dirty="0">
                <a:latin typeface="Arial" panose="020B0604020202020204" pitchFamily="34" charset="0"/>
              </a:rPr>
              <a:t> </a:t>
            </a:r>
            <a:r>
              <a:rPr lang="it-IT" altLang="it-IT" sz="2000" dirty="0" err="1">
                <a:latin typeface="Arial" panose="020B0604020202020204" pitchFamily="34" charset="0"/>
              </a:rPr>
              <a:t>at</a:t>
            </a:r>
            <a:r>
              <a:rPr lang="it-IT" altLang="it-IT" sz="2000" dirty="0">
                <a:latin typeface="Arial" panose="020B0604020202020204" pitchFamily="34" charset="0"/>
              </a:rPr>
              <a:t> </a:t>
            </a:r>
            <a:r>
              <a:rPr lang="it-IT" altLang="it-IT" sz="2000" dirty="0" err="1">
                <a:latin typeface="Arial" panose="020B0604020202020204" pitchFamily="34" charset="0"/>
              </a:rPr>
              <a:t>Venice</a:t>
            </a:r>
            <a:r>
              <a:rPr lang="it-IT" altLang="it-IT" sz="2000" dirty="0">
                <a:latin typeface="Arial" panose="020B0604020202020204" pitchFamily="34" charset="0"/>
              </a:rPr>
              <a:t>): 2° corto di Chaplin e prima comparsa del personaggio di Charlot</a:t>
            </a:r>
          </a:p>
          <a:p>
            <a:pPr eaLnBrk="1" hangingPunct="1">
              <a:spcBef>
                <a:spcPct val="0"/>
              </a:spcBef>
              <a:buNone/>
            </a:pPr>
            <a:r>
              <a:rPr lang="it-IT" altLang="it-IT" sz="2000" dirty="0" smtClean="0">
                <a:latin typeface="Arial" panose="020B0604020202020204" pitchFamily="34" charset="0"/>
              </a:rPr>
              <a:t>- 7 </a:t>
            </a:r>
            <a:r>
              <a:rPr lang="it-IT" altLang="it-IT" sz="2000" dirty="0">
                <a:latin typeface="Arial" panose="020B0604020202020204" pitchFamily="34" charset="0"/>
              </a:rPr>
              <a:t>settembre: </a:t>
            </a:r>
            <a:r>
              <a:rPr lang="it-IT" altLang="it-IT" sz="2000" i="1" dirty="0">
                <a:latin typeface="Arial" panose="020B0604020202020204" pitchFamily="34" charset="0"/>
              </a:rPr>
              <a:t>Charlot e </a:t>
            </a:r>
            <a:r>
              <a:rPr lang="it-IT" altLang="it-IT" sz="2000" i="1" dirty="0" err="1">
                <a:latin typeface="Arial" panose="020B0604020202020204" pitchFamily="34" charset="0"/>
              </a:rPr>
              <a:t>Fatty</a:t>
            </a:r>
            <a:r>
              <a:rPr lang="it-IT" altLang="it-IT" sz="2000" i="1" dirty="0">
                <a:latin typeface="Arial" panose="020B0604020202020204" pitchFamily="34" charset="0"/>
              </a:rPr>
              <a:t> al </a:t>
            </a:r>
            <a:r>
              <a:rPr lang="it-IT" altLang="it-IT" sz="2000" i="1" dirty="0" smtClean="0">
                <a:latin typeface="Arial" panose="020B0604020202020204" pitchFamily="34" charset="0"/>
              </a:rPr>
              <a:t>Caffè</a:t>
            </a:r>
          </a:p>
          <a:p>
            <a:pPr marL="342900" indent="-342900" eaLnBrk="1" hangingPunct="1">
              <a:spcBef>
                <a:spcPct val="0"/>
              </a:spcBef>
              <a:buFontTx/>
              <a:buChar char="-"/>
            </a:pPr>
            <a:endParaRPr lang="it-IT" altLang="it-IT" sz="2000" i="1"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2 aprile – Nasce </a:t>
            </a:r>
            <a:r>
              <a:rPr lang="it-IT" altLang="it-IT" sz="2000" b="1" dirty="0" smtClean="0">
                <a:latin typeface="Arial" panose="020B0604020202020204" pitchFamily="34" charset="0"/>
              </a:rPr>
              <a:t>Alec Guinness</a:t>
            </a:r>
            <a:r>
              <a:rPr lang="it-IT" altLang="it-IT" sz="2000" dirty="0" smtClean="0">
                <a:latin typeface="Arial" panose="020B0604020202020204" pitchFamily="34" charset="0"/>
              </a:rPr>
              <a:t>, celebre attore teatrale e cinematografico inglese</a:t>
            </a: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18 </a:t>
            </a:r>
            <a:r>
              <a:rPr lang="it-IT" altLang="it-IT" sz="2000" dirty="0">
                <a:latin typeface="Arial" panose="020B0604020202020204" pitchFamily="34" charset="0"/>
              </a:rPr>
              <a:t>aprile: </a:t>
            </a:r>
            <a:r>
              <a:rPr lang="it-IT" altLang="it-IT" sz="2000" b="1" dirty="0">
                <a:latin typeface="Arial" panose="020B0604020202020204" pitchFamily="34" charset="0"/>
                <a:hlinkClick r:id="rId4" action="ppaction://hlinkfile"/>
              </a:rPr>
              <a:t>Cabiria</a:t>
            </a:r>
            <a:r>
              <a:rPr lang="it-IT" altLang="it-IT" sz="2000" dirty="0">
                <a:latin typeface="Arial" panose="020B0604020202020204" pitchFamily="34" charset="0"/>
              </a:rPr>
              <a:t> - Giovanni </a:t>
            </a:r>
            <a:r>
              <a:rPr lang="it-IT" altLang="it-IT" sz="2000" dirty="0" err="1">
                <a:latin typeface="Arial" panose="020B0604020202020204" pitchFamily="34" charset="0"/>
              </a:rPr>
              <a:t>Pastrone</a:t>
            </a:r>
            <a:r>
              <a:rPr lang="it-IT" altLang="it-IT" sz="2000" dirty="0">
                <a:latin typeface="Arial" panose="020B0604020202020204" pitchFamily="34" charset="0"/>
              </a:rPr>
              <a:t> (collaboratori: D'Annunzio e Ildebrando Pizzetti</a:t>
            </a:r>
            <a:r>
              <a:rPr lang="it-IT" altLang="it-IT" sz="2000" dirty="0" smtClean="0">
                <a:latin typeface="Arial" panose="020B0604020202020204" pitchFamily="34" charset="0"/>
              </a:rPr>
              <a:t>); primo colossal e primo film a essere proiettato alla Casa Bianca</a:t>
            </a:r>
          </a:p>
          <a:p>
            <a:pPr eaLnBrk="1" hangingPunct="1">
              <a:spcBef>
                <a:spcPct val="0"/>
              </a:spcBef>
              <a:buNone/>
            </a:pPr>
            <a:endParaRPr lang="it-IT" altLang="it-IT" sz="20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7 </a:t>
            </a:r>
            <a:r>
              <a:rPr lang="it-IT" altLang="it-IT" sz="2000" dirty="0">
                <a:latin typeface="Arial" panose="020B0604020202020204" pitchFamily="34" charset="0"/>
              </a:rPr>
              <a:t>giugno - 6° Giro d'Italia: Alfonso Calzolari; primo giro a tempo piuttosto che a punti come i precedenti</a:t>
            </a: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10 </a:t>
            </a:r>
            <a:r>
              <a:rPr lang="it-IT" altLang="it-IT" sz="2000" dirty="0">
                <a:latin typeface="Arial" panose="020B0604020202020204" pitchFamily="34" charset="0"/>
              </a:rPr>
              <a:t>giugno – Viene fondato il Comitato Olimpico Nazionale Italiano (CONI</a:t>
            </a:r>
            <a:r>
              <a:rPr lang="it-IT" altLang="it-IT" sz="2000" dirty="0" smtClean="0">
                <a:latin typeface="Arial" panose="020B0604020202020204" pitchFamily="34" charset="0"/>
              </a:rPr>
              <a:t>).</a:t>
            </a: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22 giugno – Nasce </a:t>
            </a:r>
            <a:r>
              <a:rPr lang="it-IT" altLang="it-IT" sz="2000" b="1" dirty="0" smtClean="0">
                <a:latin typeface="Arial" panose="020B0604020202020204" pitchFamily="34" charset="0"/>
              </a:rPr>
              <a:t>Giorgio Almirante</a:t>
            </a:r>
            <a:endParaRPr lang="it-IT" altLang="it-IT" sz="2000" b="1"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12 </a:t>
            </a:r>
            <a:r>
              <a:rPr lang="it-IT" altLang="it-IT" sz="1800" dirty="0">
                <a:latin typeface="Arial" panose="020B0604020202020204" pitchFamily="34" charset="0"/>
              </a:rPr>
              <a:t>luglio - Il </a:t>
            </a:r>
            <a:r>
              <a:rPr lang="it-IT" altLang="it-IT" sz="1800" b="1" dirty="0">
                <a:latin typeface="Arial" panose="020B0604020202020204" pitchFamily="34" charset="0"/>
              </a:rPr>
              <a:t>Casale</a:t>
            </a:r>
            <a:r>
              <a:rPr lang="it-IT" altLang="it-IT" sz="1800" dirty="0">
                <a:latin typeface="Arial" panose="020B0604020202020204" pitchFamily="34" charset="0"/>
              </a:rPr>
              <a:t> conquista il suo scudetto. Era stata ripescata la Juventus inserendola nel girone lombardo (!). Tre gironi: ligure-piemontese / lombardo / veneto-emiliano, vincitore Casale che sfida la Lazio, vincitrice del girone </a:t>
            </a:r>
            <a:r>
              <a:rPr lang="it-IT" altLang="it-IT" sz="1800" dirty="0" smtClean="0">
                <a:latin typeface="Arial" panose="020B0604020202020204" pitchFamily="34" charset="0"/>
              </a:rPr>
              <a:t>centro-meridionale</a:t>
            </a:r>
            <a:endParaRPr lang="it-IT" altLang="it-IT" sz="2000" i="1" dirty="0">
              <a:latin typeface="Arial" panose="020B0604020202020204" pitchFamily="34" charset="0"/>
            </a:endParaRPr>
          </a:p>
        </p:txBody>
      </p:sp>
      <p:sp>
        <p:nvSpPr>
          <p:cNvPr id="30723"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1914</a:t>
            </a:r>
          </a:p>
        </p:txBody>
      </p:sp>
      <p:cxnSp>
        <p:nvCxnSpPr>
          <p:cNvPr id="9"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680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2"/>
          <p:cNvSpPr txBox="1">
            <a:spLocks noChangeArrowheads="1"/>
          </p:cNvSpPr>
          <p:nvPr/>
        </p:nvSpPr>
        <p:spPr bwMode="auto">
          <a:xfrm>
            <a:off x="479376" y="836613"/>
            <a:ext cx="11089231"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18 luglio – Nasce </a:t>
            </a:r>
            <a:r>
              <a:rPr lang="it-IT" altLang="it-IT" sz="1800" b="1" dirty="0" smtClean="0">
                <a:latin typeface="Arial" panose="020B0604020202020204" pitchFamily="34" charset="0"/>
              </a:rPr>
              <a:t>Gino </a:t>
            </a:r>
            <a:r>
              <a:rPr lang="it-IT" altLang="it-IT" sz="1800" b="1" dirty="0" smtClean="0">
                <a:latin typeface="Arial" panose="020B0604020202020204" pitchFamily="34" charset="0"/>
                <a:hlinkClick r:id="rId3" action="ppaction://hlinkfile"/>
              </a:rPr>
              <a:t>Bartali</a:t>
            </a:r>
            <a:endParaRPr lang="it-IT" altLang="it-IT" sz="1800" b="1" dirty="0" smtClean="0">
              <a:latin typeface="Arial" panose="020B0604020202020204" pitchFamily="34" charset="0"/>
            </a:endParaRPr>
          </a:p>
          <a:p>
            <a:pPr marL="285750" indent="-285750" eaLnBrk="1" hangingPunct="1">
              <a:spcBef>
                <a:spcPct val="0"/>
              </a:spcBef>
              <a:buFont typeface="Wingdings" panose="05000000000000000000" pitchFamily="2" charset="2"/>
              <a:buChar char="Ø"/>
            </a:pPr>
            <a:endParaRPr lang="it-IT" altLang="it-IT" sz="1800" dirty="0" smtClean="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16 agosto – Hitler si arruola come </a:t>
            </a:r>
            <a:r>
              <a:rPr lang="it-IT" altLang="it-IT" sz="1800" b="1" dirty="0" smtClean="0">
                <a:latin typeface="Arial" panose="020B0604020202020204" pitchFamily="34" charset="0"/>
              </a:rPr>
              <a:t>volontario</a:t>
            </a:r>
            <a:r>
              <a:rPr lang="it-IT" altLang="it-IT" sz="1800" dirty="0" smtClean="0">
                <a:latin typeface="Arial" panose="020B0604020202020204" pitchFamily="34" charset="0"/>
              </a:rPr>
              <a:t> nell'esercito bavarese del kaiser Guglielmo II, ottenendo il grado di caporale, col ruolo di staffetta portaordini in Francia e Belgio</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25 </a:t>
            </a:r>
            <a:r>
              <a:rPr lang="it-IT" altLang="it-IT" sz="1800" dirty="0">
                <a:latin typeface="Arial" panose="020B0604020202020204" pitchFamily="34" charset="0"/>
              </a:rPr>
              <a:t>agosto - Mario </a:t>
            </a:r>
            <a:r>
              <a:rPr lang="it-IT" altLang="it-IT" sz="1800" b="1" dirty="0" err="1">
                <a:latin typeface="Arial" panose="020B0604020202020204" pitchFamily="34" charset="0"/>
              </a:rPr>
              <a:t>Maratelli</a:t>
            </a:r>
            <a:r>
              <a:rPr lang="it-IT" altLang="it-IT" sz="1800" dirty="0">
                <a:latin typeface="Arial" panose="020B0604020202020204" pitchFamily="34" charset="0"/>
              </a:rPr>
              <a:t> in una sua risaia individua e seleziona una pannocchia di riso diversa dalle altre, dalla quale nascerà la varietà di riso denominata </a:t>
            </a:r>
            <a:r>
              <a:rPr lang="it-IT" altLang="it-IT" sz="1800" dirty="0" err="1">
                <a:latin typeface="Arial" panose="020B0604020202020204" pitchFamily="34" charset="0"/>
              </a:rPr>
              <a:t>Maratelli</a:t>
            </a:r>
            <a:r>
              <a:rPr lang="it-IT" altLang="it-IT" sz="1800" dirty="0">
                <a:latin typeface="Arial" panose="020B0604020202020204" pitchFamily="34" charset="0"/>
              </a:rPr>
              <a:t> che ha fatto la storia della risicoltura italiana. </a:t>
            </a:r>
          </a:p>
          <a:p>
            <a:pPr marL="285750" indent="-285750" eaLnBrk="1" hangingPunct="1">
              <a:spcBef>
                <a:spcPct val="0"/>
              </a:spcBef>
              <a:buFont typeface="Wingdings" panose="05000000000000000000" pitchFamily="2" charset="2"/>
              <a:buChar char="Ø"/>
            </a:pPr>
            <a:endParaRPr lang="it-IT" altLang="it-IT" sz="1800" dirty="0" smtClean="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14 settembre – Nasce </a:t>
            </a:r>
            <a:r>
              <a:rPr lang="it-IT" altLang="it-IT" sz="1800" b="1" dirty="0" smtClean="0">
                <a:latin typeface="Arial" panose="020B0604020202020204" pitchFamily="34" charset="0"/>
              </a:rPr>
              <a:t>Pietro Germi</a:t>
            </a:r>
            <a:r>
              <a:rPr lang="it-IT" altLang="it-IT" sz="1800" dirty="0" smtClean="0">
                <a:latin typeface="Arial" panose="020B0604020202020204" pitchFamily="34" charset="0"/>
              </a:rPr>
              <a:t> (Divorzio all'italiana, </a:t>
            </a:r>
            <a:r>
              <a:rPr lang="it-IT" altLang="it-IT" sz="1800" dirty="0" smtClean="0">
                <a:latin typeface="Arial" panose="020B0604020202020204" pitchFamily="34" charset="0"/>
                <a:hlinkClick r:id="rId4" action="ppaction://hlinkfile"/>
              </a:rPr>
              <a:t>Sedotta e abbandonata</a:t>
            </a:r>
            <a:r>
              <a:rPr lang="it-IT" altLang="it-IT" sz="1800" dirty="0" smtClean="0">
                <a:latin typeface="Arial" panose="020B0604020202020204" pitchFamily="34" charset="0"/>
              </a:rPr>
              <a:t>)</a:t>
            </a:r>
          </a:p>
          <a:p>
            <a:pPr eaLnBrk="1" hangingPunct="1">
              <a:spcBef>
                <a:spcPct val="0"/>
              </a:spcBef>
              <a:buFontTx/>
              <a:buNone/>
            </a:pPr>
            <a:endParaRPr lang="it-IT" altLang="it-IT" sz="1800" dirty="0" smtClean="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3 </a:t>
            </a:r>
            <a:r>
              <a:rPr lang="it-IT" altLang="it-IT" sz="1800" dirty="0">
                <a:latin typeface="Arial" panose="020B0604020202020204" pitchFamily="34" charset="0"/>
              </a:rPr>
              <a:t>novembre - Mary </a:t>
            </a:r>
            <a:r>
              <a:rPr lang="it-IT" altLang="it-IT" sz="1800" dirty="0" err="1">
                <a:latin typeface="Arial" panose="020B0604020202020204" pitchFamily="34" charset="0"/>
              </a:rPr>
              <a:t>Phelps</a:t>
            </a:r>
            <a:r>
              <a:rPr lang="it-IT" altLang="it-IT" sz="1800" dirty="0">
                <a:latin typeface="Arial" panose="020B0604020202020204" pitchFamily="34" charset="0"/>
              </a:rPr>
              <a:t> </a:t>
            </a:r>
            <a:r>
              <a:rPr lang="it-IT" altLang="it-IT" sz="1800" dirty="0" smtClean="0">
                <a:latin typeface="Arial" panose="020B0604020202020204" pitchFamily="34" charset="0"/>
              </a:rPr>
              <a:t>Jacobs, </a:t>
            </a:r>
            <a:r>
              <a:rPr lang="it-IT" altLang="it-IT" sz="1800" dirty="0">
                <a:latin typeface="Arial" panose="020B0604020202020204" pitchFamily="34" charset="0"/>
              </a:rPr>
              <a:t>19 anni, </a:t>
            </a:r>
            <a:r>
              <a:rPr lang="it-IT" altLang="it-IT" sz="1800" dirty="0" smtClean="0">
                <a:latin typeface="Arial" panose="020B0604020202020204" pitchFamily="34" charset="0"/>
              </a:rPr>
              <a:t>brevettò </a:t>
            </a:r>
            <a:r>
              <a:rPr lang="it-IT" altLang="it-IT" sz="1800" dirty="0">
                <a:latin typeface="Arial" panose="020B0604020202020204" pitchFamily="34" charset="0"/>
              </a:rPr>
              <a:t>il '</a:t>
            </a:r>
            <a:r>
              <a:rPr lang="it-IT" altLang="it-IT" sz="1800" dirty="0" err="1">
                <a:latin typeface="Arial" panose="020B0604020202020204" pitchFamily="34" charset="0"/>
              </a:rPr>
              <a:t>Backless</a:t>
            </a:r>
            <a:r>
              <a:rPr lang="it-IT" altLang="it-IT" sz="1800" dirty="0">
                <a:latin typeface="Arial" panose="020B0604020202020204" pitchFamily="34" charset="0"/>
              </a:rPr>
              <a:t> </a:t>
            </a:r>
            <a:r>
              <a:rPr lang="it-IT" altLang="it-IT" sz="1800" dirty="0" err="1" smtClean="0">
                <a:latin typeface="Arial" panose="020B0604020202020204" pitchFamily="34" charset="0"/>
              </a:rPr>
              <a:t>Brassiere</a:t>
            </a:r>
            <a:r>
              <a:rPr lang="it-IT" altLang="it-IT" sz="1800" dirty="0">
                <a:latin typeface="Arial" panose="020B0604020202020204" pitchFamily="34" charset="0"/>
              </a:rPr>
              <a:t>', primo modello di reggiseno </a:t>
            </a:r>
            <a:r>
              <a:rPr lang="it-IT" altLang="it-IT" sz="1800" dirty="0" smtClean="0">
                <a:latin typeface="Arial" panose="020B0604020202020204" pitchFamily="34" charset="0"/>
              </a:rPr>
              <a:t>della storia.</a:t>
            </a:r>
          </a:p>
          <a:p>
            <a:pPr eaLnBrk="1" hangingPunct="1">
              <a:spcBef>
                <a:spcPct val="0"/>
              </a:spcBef>
              <a:buFontTx/>
              <a:buNone/>
            </a:pPr>
            <a:endParaRPr lang="it-IT" altLang="it-IT" sz="18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1800" dirty="0" smtClean="0">
                <a:latin typeface="Arial" panose="020B0604020202020204" pitchFamily="34" charset="0"/>
                <a:hlinkClick r:id="rId5" action="ppaction://hlinkfile"/>
              </a:rPr>
              <a:t>Guapparia</a:t>
            </a:r>
            <a:r>
              <a:rPr lang="it-IT" altLang="it-IT" sz="1800" dirty="0" smtClean="0">
                <a:latin typeface="Arial" panose="020B0604020202020204" pitchFamily="34" charset="0"/>
              </a:rPr>
              <a:t>    </a:t>
            </a:r>
            <a:r>
              <a:rPr lang="it-IT" altLang="it-IT" sz="1800" dirty="0" smtClean="0">
                <a:latin typeface="Arial" panose="020B0604020202020204" pitchFamily="34" charset="0"/>
                <a:hlinkClick r:id="rId6" action="ppaction://hlinkfile"/>
              </a:rPr>
              <a:t>&gt;&gt;&gt;&gt;</a:t>
            </a:r>
            <a:endParaRPr lang="it-IT" altLang="it-IT" sz="18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a:t>
            </a:r>
            <a:r>
              <a:rPr lang="it-IT" altLang="it-IT" sz="1800" dirty="0">
                <a:latin typeface="Arial" panose="020B0604020202020204" pitchFamily="34" charset="0"/>
              </a:rPr>
              <a:t>° </a:t>
            </a:r>
            <a:r>
              <a:rPr lang="it-IT" altLang="it-IT" sz="1800" dirty="0" smtClean="0">
                <a:latin typeface="Arial" panose="020B0604020202020204" pitchFamily="34" charset="0"/>
              </a:rPr>
              <a:t>dicembre: nasce la </a:t>
            </a:r>
            <a:r>
              <a:rPr lang="it-IT" altLang="it-IT" sz="1800" b="1" dirty="0" smtClean="0">
                <a:latin typeface="Arial" panose="020B0604020202020204" pitchFamily="34" charset="0"/>
              </a:rPr>
              <a:t>Maserati</a:t>
            </a:r>
            <a:r>
              <a:rPr lang="it-IT" altLang="it-IT" sz="1800" dirty="0">
                <a:latin typeface="Arial" panose="020B0604020202020204" pitchFamily="34" charset="0"/>
              </a:rPr>
              <a:t>: fondata da Alfieri </a:t>
            </a:r>
            <a:r>
              <a:rPr lang="it-IT" altLang="it-IT" sz="1800" dirty="0" smtClean="0">
                <a:latin typeface="Arial" panose="020B0604020202020204" pitchFamily="34" charset="0"/>
              </a:rPr>
              <a:t>Maserati, </a:t>
            </a:r>
            <a:r>
              <a:rPr lang="it-IT" altLang="it-IT" sz="1800" dirty="0">
                <a:latin typeface="Arial" panose="020B0604020202020204" pitchFamily="34" charset="0"/>
              </a:rPr>
              <a:t>dapprima come preparatore auto da corsa Isotta </a:t>
            </a:r>
            <a:r>
              <a:rPr lang="it-IT" altLang="it-IT" sz="1800" dirty="0" err="1">
                <a:latin typeface="Arial" panose="020B0604020202020204" pitchFamily="34" charset="0"/>
              </a:rPr>
              <a:t>Fraschini</a:t>
            </a:r>
            <a:r>
              <a:rPr lang="it-IT" altLang="it-IT" sz="1800" dirty="0">
                <a:latin typeface="Arial" panose="020B0604020202020204" pitchFamily="34" charset="0"/>
              </a:rPr>
              <a:t>, nel 1924 come costruttore; vittoria Mondiale F1 nel 1957 con Fangio; Modelli celebri: Tipo 60 “</a:t>
            </a:r>
            <a:r>
              <a:rPr lang="it-IT" altLang="it-IT" sz="1800" dirty="0" err="1">
                <a:latin typeface="Arial" panose="020B0604020202020204" pitchFamily="34" charset="0"/>
              </a:rPr>
              <a:t>Birdcage</a:t>
            </a:r>
            <a:r>
              <a:rPr lang="it-IT" altLang="it-IT" sz="1800" dirty="0">
                <a:latin typeface="Arial" panose="020B0604020202020204" pitchFamily="34" charset="0"/>
              </a:rPr>
              <a:t>”, Bora, </a:t>
            </a:r>
            <a:r>
              <a:rPr lang="it-IT" altLang="it-IT" sz="1800" b="1" dirty="0">
                <a:latin typeface="Arial" panose="020B0604020202020204" pitchFamily="34" charset="0"/>
              </a:rPr>
              <a:t>Biturbo</a:t>
            </a:r>
            <a:r>
              <a:rPr lang="it-IT" altLang="it-IT" sz="1800" dirty="0">
                <a:latin typeface="Arial" panose="020B0604020202020204" pitchFamily="34" charset="0"/>
              </a:rPr>
              <a:t>, Ghibli</a:t>
            </a:r>
          </a:p>
          <a:p>
            <a:pPr eaLnBrk="1" hangingPunct="1">
              <a:spcBef>
                <a:spcPct val="0"/>
              </a:spcBef>
              <a:buFontTx/>
              <a:buNone/>
            </a:pPr>
            <a:endParaRPr lang="it-IT" altLang="it-IT" sz="1800" dirty="0" smtClean="0">
              <a:latin typeface="Arial" panose="020B0604020202020204" pitchFamily="34" charset="0"/>
            </a:endParaRPr>
          </a:p>
          <a:p>
            <a:pPr eaLnBrk="1" hangingPunct="1">
              <a:spcBef>
                <a:spcPct val="0"/>
              </a:spcBef>
              <a:buFontTx/>
              <a:buNone/>
            </a:pPr>
            <a:r>
              <a:rPr lang="it-IT" altLang="it-IT" sz="1800" b="1" dirty="0" smtClean="0">
                <a:latin typeface="Arial" panose="020B0604020202020204" pitchFamily="34" charset="0"/>
                <a:hlinkClick r:id="rId7" action="ppaction://hlinkfile"/>
              </a:rPr>
              <a:t>La povera Rosetta</a:t>
            </a:r>
            <a:endParaRPr lang="it-IT" altLang="it-IT" sz="1800" b="1" dirty="0">
              <a:latin typeface="Arial" panose="020B0604020202020204" pitchFamily="34" charset="0"/>
            </a:endParaRPr>
          </a:p>
        </p:txBody>
      </p:sp>
      <p:sp>
        <p:nvSpPr>
          <p:cNvPr id="32771"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1914 (2)</a:t>
            </a:r>
          </a:p>
        </p:txBody>
      </p:sp>
      <p:cxnSp>
        <p:nvCxnSpPr>
          <p:cNvPr id="14"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791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2"/>
          <p:cNvSpPr txBox="1">
            <a:spLocks noChangeArrowheads="1"/>
          </p:cNvSpPr>
          <p:nvPr/>
        </p:nvSpPr>
        <p:spPr bwMode="auto">
          <a:xfrm>
            <a:off x="479376" y="836614"/>
            <a:ext cx="1094521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2000" dirty="0">
              <a:latin typeface="Arial" panose="020B0604020202020204" pitchFamily="34" charset="0"/>
            </a:endParaRPr>
          </a:p>
          <a:p>
            <a:pPr eaLnBrk="1" hangingPunct="1">
              <a:spcBef>
                <a:spcPct val="0"/>
              </a:spcBef>
              <a:buFontTx/>
              <a:buNone/>
            </a:pPr>
            <a:r>
              <a:rPr lang="it-IT" altLang="it-IT" sz="2000" dirty="0">
                <a:latin typeface="Arial" panose="020B0604020202020204" pitchFamily="34" charset="0"/>
              </a:rPr>
              <a:t>&gt; iniziata il 28 </a:t>
            </a:r>
            <a:r>
              <a:rPr lang="it-IT" altLang="it-IT" sz="2000">
                <a:latin typeface="Arial" panose="020B0604020202020204" pitchFamily="34" charset="0"/>
              </a:rPr>
              <a:t>luglio </a:t>
            </a:r>
            <a:r>
              <a:rPr lang="it-IT" altLang="it-IT" sz="2000" smtClean="0">
                <a:latin typeface="Arial" panose="020B0604020202020204" pitchFamily="34" charset="0"/>
              </a:rPr>
              <a:t>1914 </a:t>
            </a:r>
            <a:r>
              <a:rPr lang="it-IT" altLang="it-IT" sz="2000" dirty="0">
                <a:latin typeface="Arial" panose="020B0604020202020204" pitchFamily="34" charset="0"/>
              </a:rPr>
              <a:t>con la dichiarazione di guerra dell’Austria-Ungheria alla Serbia e terminata l’11 novembre 1918 con l’entrata in vigore dell’armistizio firmato dai tedeschi</a:t>
            </a:r>
          </a:p>
          <a:p>
            <a:pPr eaLnBrk="1" hangingPunct="1">
              <a:spcBef>
                <a:spcPct val="0"/>
              </a:spcBef>
              <a:buFontTx/>
              <a:buNone/>
            </a:pPr>
            <a:endParaRPr lang="it-IT" altLang="it-IT" sz="2000" dirty="0">
              <a:latin typeface="Arial" panose="020B0604020202020204" pitchFamily="34" charset="0"/>
            </a:endParaRPr>
          </a:p>
          <a:p>
            <a:pPr eaLnBrk="1" hangingPunct="1">
              <a:spcBef>
                <a:spcPct val="0"/>
              </a:spcBef>
              <a:buFontTx/>
              <a:buNone/>
            </a:pPr>
            <a:r>
              <a:rPr lang="it-IT" altLang="it-IT" sz="2000" dirty="0">
                <a:latin typeface="Arial" panose="020B0604020202020204" pitchFamily="34" charset="0"/>
              </a:rPr>
              <a:t>                11.600.000                                            12.800.000</a:t>
            </a:r>
          </a:p>
        </p:txBody>
      </p:sp>
      <p:sp>
        <p:nvSpPr>
          <p:cNvPr id="36867" name="Title 1"/>
          <p:cNvSpPr>
            <a:spLocks noGrp="1"/>
          </p:cNvSpPr>
          <p:nvPr>
            <p:ph type="title" idx="4294967295"/>
          </p:nvPr>
        </p:nvSpPr>
        <p:spPr>
          <a:xfrm>
            <a:off x="1970088" y="58738"/>
            <a:ext cx="8229600" cy="633412"/>
          </a:xfrm>
        </p:spPr>
        <p:txBody>
          <a:bodyPr/>
          <a:lstStyle/>
          <a:p>
            <a:pPr eaLnBrk="1" hangingPunct="1"/>
            <a:r>
              <a:rPr lang="it-IT" altLang="it-IT" sz="3600">
                <a:solidFill>
                  <a:srgbClr val="0070C0"/>
                </a:solidFill>
              </a:rPr>
              <a:t>1914: La Grande Guerra</a:t>
            </a:r>
          </a:p>
        </p:txBody>
      </p:sp>
      <p:pic>
        <p:nvPicPr>
          <p:cNvPr id="36871" name="Picture 2" descr="https://upload.wikimedia.org/wikipedia/commons/thumb/0/01/WorldWarI-MilitaryDeaths-CentralPowers-Piechart.svg/400px-WorldWarI-MilitaryDeaths-CentralPowers-Piechar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8" y="2276872"/>
            <a:ext cx="352742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4" descr="https://upload.wikimedia.org/wikipedia/commons/thumb/7/7a/WorldWarI-MilitaryDeaths-EntentePowers-Piechart.svg/480px-WorldWarI-MilitaryDeaths-EntentePowers-Piechart.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928" y="2464006"/>
            <a:ext cx="417671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839416" y="6118431"/>
            <a:ext cx="4752528" cy="369332"/>
          </a:xfrm>
          <a:prstGeom prst="rect">
            <a:avLst/>
          </a:prstGeom>
          <a:noFill/>
        </p:spPr>
        <p:txBody>
          <a:bodyPr wrap="square" rtlCol="0">
            <a:spAutoFit/>
          </a:bodyPr>
          <a:lstStyle/>
          <a:p>
            <a:r>
              <a:rPr lang="it-IT" dirty="0" smtClean="0">
                <a:hlinkClick r:id="rId5" action="ppaction://hlinkfile"/>
              </a:rPr>
              <a:t>It’s a long way...</a:t>
            </a:r>
            <a:endParaRPr lang="it-IT" dirty="0"/>
          </a:p>
        </p:txBody>
      </p:sp>
    </p:spTree>
    <p:extLst>
      <p:ext uri="{BB962C8B-B14F-4D97-AF65-F5344CB8AC3E}">
        <p14:creationId xmlns:p14="http://schemas.microsoft.com/office/powerpoint/2010/main" val="3771464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asellaDiTesto 2"/>
          <p:cNvSpPr txBox="1">
            <a:spLocks noChangeArrowheads="1"/>
          </p:cNvSpPr>
          <p:nvPr/>
        </p:nvSpPr>
        <p:spPr bwMode="auto">
          <a:xfrm>
            <a:off x="1919289" y="836613"/>
            <a:ext cx="8353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000">
                <a:latin typeface="Arial" panose="020B0604020202020204" pitchFamily="34" charset="0"/>
              </a:rPr>
              <a:t>&gt;</a:t>
            </a:r>
          </a:p>
        </p:txBody>
      </p:sp>
      <p:sp>
        <p:nvSpPr>
          <p:cNvPr id="38915" name="Title 1"/>
          <p:cNvSpPr>
            <a:spLocks noGrp="1"/>
          </p:cNvSpPr>
          <p:nvPr>
            <p:ph type="title" idx="4294967295"/>
          </p:nvPr>
        </p:nvSpPr>
        <p:spPr>
          <a:xfrm>
            <a:off x="1970088" y="58738"/>
            <a:ext cx="8229600" cy="633412"/>
          </a:xfrm>
        </p:spPr>
        <p:txBody>
          <a:bodyPr/>
          <a:lstStyle/>
          <a:p>
            <a:pPr eaLnBrk="1" hangingPunct="1"/>
            <a:r>
              <a:rPr lang="it-IT" altLang="it-IT" sz="3600">
                <a:solidFill>
                  <a:srgbClr val="0070C0"/>
                </a:solidFill>
              </a:rPr>
              <a:t>Grande Guerra: alleanze pre-guerra</a:t>
            </a:r>
          </a:p>
        </p:txBody>
      </p:sp>
      <p:cxnSp>
        <p:nvCxnSpPr>
          <p:cNvPr id="4" name="Connettore 1 3"/>
          <p:cNvCxnSpPr/>
          <p:nvPr/>
        </p:nvCxnSpPr>
        <p:spPr>
          <a:xfrm>
            <a:off x="2063751" y="765175"/>
            <a:ext cx="820896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8919" name="Picture 4" descr="https://upload.wikimedia.org/wikipedia/commons/thumb/e/e6/Map_Europe_alliances_1914-it.svg/998px-Map_Europe_alliances_1914-i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692150"/>
            <a:ext cx="89535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flipH="1">
            <a:off x="3359696" y="6178847"/>
            <a:ext cx="648072" cy="461665"/>
          </a:xfrm>
          <a:prstGeom prst="rect">
            <a:avLst/>
          </a:prstGeom>
          <a:noFill/>
        </p:spPr>
        <p:txBody>
          <a:bodyPr wrap="square" rtlCol="0">
            <a:spAutoFit/>
          </a:bodyPr>
          <a:lstStyle/>
          <a:p>
            <a:r>
              <a:rPr lang="it-IT" sz="2400" dirty="0" smtClean="0">
                <a:sym typeface="Wingdings" panose="05000000000000000000" pitchFamily="2" charset="2"/>
                <a:hlinkClick r:id="rId4" action="ppaction://hlinkfile"/>
              </a:rPr>
              <a:t></a:t>
            </a:r>
            <a:endParaRPr lang="it-IT" sz="2400" dirty="0"/>
          </a:p>
        </p:txBody>
      </p:sp>
      <p:sp>
        <p:nvSpPr>
          <p:cNvPr id="7" name="CasellaDiTesto 6"/>
          <p:cNvSpPr txBox="1"/>
          <p:nvPr/>
        </p:nvSpPr>
        <p:spPr>
          <a:xfrm flipH="1">
            <a:off x="5591944" y="6135687"/>
            <a:ext cx="648072" cy="461665"/>
          </a:xfrm>
          <a:prstGeom prst="rect">
            <a:avLst/>
          </a:prstGeom>
          <a:noFill/>
        </p:spPr>
        <p:txBody>
          <a:bodyPr wrap="square" rtlCol="0">
            <a:spAutoFit/>
          </a:bodyPr>
          <a:lstStyle/>
          <a:p>
            <a:r>
              <a:rPr lang="it-IT" sz="2400" dirty="0" smtClean="0">
                <a:sym typeface="Wingdings" panose="05000000000000000000" pitchFamily="2" charset="2"/>
                <a:hlinkClick r:id="rId5" action="ppaction://hlinkfile"/>
              </a:rPr>
              <a:t></a:t>
            </a:r>
            <a:endParaRPr lang="it-IT" sz="2400" dirty="0"/>
          </a:p>
        </p:txBody>
      </p:sp>
    </p:spTree>
    <p:extLst>
      <p:ext uri="{BB962C8B-B14F-4D97-AF65-F5344CB8AC3E}">
        <p14:creationId xmlns:p14="http://schemas.microsoft.com/office/powerpoint/2010/main" val="2886941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sellaDiTesto 2"/>
          <p:cNvSpPr txBox="1">
            <a:spLocks noChangeArrowheads="1"/>
          </p:cNvSpPr>
          <p:nvPr/>
        </p:nvSpPr>
        <p:spPr bwMode="auto">
          <a:xfrm>
            <a:off x="479376" y="836613"/>
            <a:ext cx="1101722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L’art. 231 del Trattato di Versailles (1919) riconosce la Germania come unica responsabile della Grande Guerra. E visto che la storia viene sempre scritta dai vincitori, anche per noi la Germania è la principale responsabile della guerra.</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in realtà le cause risalgono almeno a 40 anni prima, quando il cancelliere tedesco Otto Von Bismarck costruì un complesso sistema di alleanze che </a:t>
            </a:r>
            <a:r>
              <a:rPr lang="it-IT" altLang="it-IT" sz="1800" dirty="0" smtClean="0">
                <a:latin typeface="Arial" panose="020B0604020202020204" pitchFamily="34" charset="0"/>
              </a:rPr>
              <a:t>avrebbe </a:t>
            </a:r>
            <a:r>
              <a:rPr lang="it-IT" altLang="it-IT" sz="1800" dirty="0">
                <a:latin typeface="Arial" panose="020B0604020202020204" pitchFamily="34" charset="0"/>
              </a:rPr>
              <a:t>dovuto proteggere il neonato impero tedesco tramite l’alleanza dei tre imperatori (tedesco, austriaco e russo), con l’Italia che si aggiunge nel 1882 (Triplice Alleanza)</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con la morte di Guglielmo I nel 1888 sale al trono Federico III il cui regno durò solo 90 giorni </a:t>
            </a:r>
            <a:r>
              <a:rPr lang="it-IT" altLang="it-IT" sz="1800" dirty="0" err="1">
                <a:latin typeface="Arial" panose="020B0604020202020204" pitchFamily="34" charset="0"/>
              </a:rPr>
              <a:t>dopodichè</a:t>
            </a:r>
            <a:r>
              <a:rPr lang="it-IT" altLang="it-IT" sz="1800" dirty="0">
                <a:latin typeface="Arial" panose="020B0604020202020204" pitchFamily="34" charset="0"/>
              </a:rPr>
              <a:t> diventa kaiser suo figlio Guglielmo II che licenzia Bismarck ed inaugura una politica aggressiva e di riarmo, oltre a non rinnovare il trattato con la Russia</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la madre di Guglielmo, Vittoria, era zia della futura moglie di Nicola II di Russia e sorella del futuro re Edoardo VII del Regno Unito </a:t>
            </a:r>
          </a:p>
          <a:p>
            <a:pPr eaLnBrk="1" hangingPunct="1">
              <a:spcBef>
                <a:spcPct val="0"/>
              </a:spcBef>
              <a:buFontTx/>
              <a:buNone/>
            </a:pPr>
            <a:endParaRPr lang="it-IT" altLang="it-IT" sz="1800" dirty="0">
              <a:latin typeface="Arial" panose="020B0604020202020204" pitchFamily="34" charset="0"/>
            </a:endParaRPr>
          </a:p>
        </p:txBody>
      </p:sp>
      <p:sp>
        <p:nvSpPr>
          <p:cNvPr id="40963" name="Title 1"/>
          <p:cNvSpPr>
            <a:spLocks noGrp="1"/>
          </p:cNvSpPr>
          <p:nvPr>
            <p:ph type="title" idx="4294967295"/>
          </p:nvPr>
        </p:nvSpPr>
        <p:spPr>
          <a:xfrm>
            <a:off x="1970088" y="58738"/>
            <a:ext cx="8229600" cy="633412"/>
          </a:xfrm>
        </p:spPr>
        <p:txBody>
          <a:bodyPr/>
          <a:lstStyle/>
          <a:p>
            <a:pPr eaLnBrk="1" hangingPunct="1"/>
            <a:r>
              <a:rPr lang="it-IT" altLang="it-IT" sz="3600">
                <a:solidFill>
                  <a:srgbClr val="0070C0"/>
                </a:solidFill>
              </a:rPr>
              <a:t>Cause della Grande Guerra: Germania</a:t>
            </a:r>
          </a:p>
        </p:txBody>
      </p:sp>
      <p:cxnSp>
        <p:nvCxnSpPr>
          <p:cNvPr id="7"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flipH="1">
            <a:off x="5087888" y="5991671"/>
            <a:ext cx="1152378" cy="461665"/>
          </a:xfrm>
          <a:prstGeom prst="rect">
            <a:avLst/>
          </a:prstGeom>
          <a:noFill/>
        </p:spPr>
        <p:txBody>
          <a:bodyPr wrap="square" rtlCol="0">
            <a:spAutoFit/>
          </a:bodyPr>
          <a:lstStyle/>
          <a:p>
            <a:r>
              <a:rPr lang="it-IT" sz="2400" dirty="0" smtClean="0">
                <a:sym typeface="Wingdings" panose="05000000000000000000" pitchFamily="2" charset="2"/>
                <a:hlinkClick r:id="rId3" action="ppaction://hlinkfile"/>
              </a:rPr>
              <a:t></a:t>
            </a:r>
            <a:endParaRPr lang="it-IT" sz="2400" dirty="0"/>
          </a:p>
        </p:txBody>
      </p:sp>
    </p:spTree>
    <p:extLst>
      <p:ext uri="{BB962C8B-B14F-4D97-AF65-F5344CB8AC3E}">
        <p14:creationId xmlns:p14="http://schemas.microsoft.com/office/powerpoint/2010/main" val="71953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2"/>
          <p:cNvSpPr txBox="1">
            <a:spLocks noChangeArrowheads="1"/>
          </p:cNvSpPr>
          <p:nvPr/>
        </p:nvSpPr>
        <p:spPr bwMode="auto">
          <a:xfrm>
            <a:off x="479376" y="908051"/>
            <a:ext cx="11089231"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it-IT" altLang="it-IT" sz="1800" dirty="0">
                <a:latin typeface="Arial" panose="020B0604020202020204" pitchFamily="34" charset="0"/>
              </a:rPr>
              <a:t>primo decollo industriale italiano, anche se limitato al </a:t>
            </a:r>
            <a:r>
              <a:rPr lang="it-IT" altLang="it-IT" sz="1800" dirty="0" smtClean="0">
                <a:latin typeface="Arial" panose="020B0604020202020204" pitchFamily="34" charset="0"/>
              </a:rPr>
              <a:t>GE-MI-TO</a:t>
            </a:r>
          </a:p>
          <a:p>
            <a:pPr eaLnBrk="1" hangingPunct="1">
              <a:spcBef>
                <a:spcPct val="0"/>
              </a:spcBef>
              <a:buFont typeface="Wingdings" panose="05000000000000000000" pitchFamily="2" charset="2"/>
              <a:buChar char="Ø"/>
            </a:pP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6 febbraio: nasce a Tampico (Illinois) </a:t>
            </a:r>
            <a:r>
              <a:rPr lang="it-IT" altLang="it-IT" sz="1800" b="1" dirty="0" smtClean="0">
                <a:latin typeface="Arial" panose="020B0604020202020204" pitchFamily="34" charset="0"/>
              </a:rPr>
              <a:t>Ronald Reagan</a:t>
            </a:r>
            <a:r>
              <a:rPr lang="it-IT" altLang="it-IT" sz="1800" dirty="0" smtClean="0">
                <a:latin typeface="Arial" panose="020B0604020202020204" pitchFamily="34" charset="0"/>
              </a:rPr>
              <a:t>, impronta indelebile negli anni '80</a:t>
            </a: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16 marzo: nasce </a:t>
            </a:r>
            <a:r>
              <a:rPr lang="it-IT" altLang="it-IT" sz="1800" b="1" dirty="0" smtClean="0">
                <a:latin typeface="Arial" panose="020B0604020202020204" pitchFamily="34" charset="0"/>
              </a:rPr>
              <a:t>Josef Mengele</a:t>
            </a:r>
            <a:r>
              <a:rPr lang="it-IT" altLang="it-IT" sz="1800" dirty="0" smtClean="0">
                <a:latin typeface="Arial" panose="020B0604020202020204" pitchFamily="34" charset="0"/>
              </a:rPr>
              <a:t>, medico nazista noto come "l'angelo della morte" di Auschwitz per i suoi esperimenti genetici per la purezza della razza ariana</a:t>
            </a: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26 marzo: nasce a Columbus nel Mississippi il drammaturgo americano </a:t>
            </a:r>
            <a:r>
              <a:rPr lang="it-IT" altLang="it-IT" sz="1800" b="1" dirty="0" smtClean="0">
                <a:latin typeface="Arial" panose="020B0604020202020204" pitchFamily="34" charset="0"/>
              </a:rPr>
              <a:t>Tennessee Williams</a:t>
            </a:r>
            <a:r>
              <a:rPr lang="it-IT" altLang="it-IT" sz="1800" dirty="0" smtClean="0">
                <a:latin typeface="Arial" panose="020B0604020202020204" pitchFamily="34" charset="0"/>
              </a:rPr>
              <a:t> (</a:t>
            </a:r>
            <a:r>
              <a:rPr lang="it-IT" altLang="it-IT" sz="1800" i="1" dirty="0" smtClean="0">
                <a:latin typeface="Arial" panose="020B0604020202020204" pitchFamily="34" charset="0"/>
              </a:rPr>
              <a:t>Un tram che si chiama Desiderio, La gatta sul tetto che scotta, Improvvisamente l'estate scorsa, La dolce ala della giovinezza</a:t>
            </a:r>
            <a:r>
              <a:rPr lang="it-IT" altLang="it-IT" sz="1800" dirty="0" smtClean="0">
                <a:latin typeface="Arial" panose="020B0604020202020204" pitchFamily="34" charset="0"/>
              </a:rPr>
              <a:t>)</a:t>
            </a:r>
          </a:p>
          <a:p>
            <a:pPr eaLnBrk="1" hangingPunct="1">
              <a:spcBef>
                <a:spcPct val="0"/>
              </a:spcBef>
              <a:buFont typeface="Wingdings" panose="05000000000000000000" pitchFamily="2" charset="2"/>
              <a:buChar char="Ø"/>
            </a:pP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quarto </a:t>
            </a:r>
            <a:r>
              <a:rPr lang="it-IT" altLang="it-IT" sz="1800" dirty="0">
                <a:latin typeface="Arial" panose="020B0604020202020204" pitchFamily="34" charset="0"/>
              </a:rPr>
              <a:t>governo Giolitti, dal 30 marzo 1911 al 21 marzo 1914</a:t>
            </a:r>
            <a:br>
              <a:rPr lang="it-IT" altLang="it-IT" sz="1800" dirty="0">
                <a:latin typeface="Arial" panose="020B0604020202020204" pitchFamily="34" charset="0"/>
              </a:rPr>
            </a:br>
            <a:r>
              <a:rPr lang="it-IT" altLang="it-IT" sz="1800" dirty="0">
                <a:latin typeface="Arial" panose="020B0604020202020204" pitchFamily="34" charset="0"/>
              </a:rPr>
              <a:t>- istituito il suffragio </a:t>
            </a:r>
            <a:r>
              <a:rPr lang="it-IT" altLang="it-IT" sz="1800" dirty="0" smtClean="0">
                <a:latin typeface="Arial" panose="020B0604020202020204" pitchFamily="34" charset="0"/>
              </a:rPr>
              <a:t>"universale" </a:t>
            </a:r>
            <a:r>
              <a:rPr lang="it-IT" altLang="it-IT" sz="1800" b="1" dirty="0">
                <a:latin typeface="Arial" panose="020B0604020202020204" pitchFamily="34" charset="0"/>
              </a:rPr>
              <a:t>maschile</a:t>
            </a:r>
            <a:r>
              <a:rPr lang="it-IT" altLang="it-IT" sz="1800" dirty="0">
                <a:latin typeface="Arial" panose="020B0604020202020204" pitchFamily="34" charset="0"/>
              </a:rPr>
              <a:t> nelle elezioni: </a:t>
            </a:r>
            <a:r>
              <a:rPr lang="it-IT" altLang="it-IT" sz="1800" dirty="0" smtClean="0">
                <a:latin typeface="Arial" panose="020B0604020202020204" pitchFamily="34" charset="0"/>
              </a:rPr>
              <a:t>30 </a:t>
            </a:r>
            <a:r>
              <a:rPr lang="it-IT" altLang="it-IT" sz="1800" dirty="0">
                <a:latin typeface="Arial" panose="020B0604020202020204" pitchFamily="34" charset="0"/>
              </a:rPr>
              <a:t>anni o reddito di almeno 19,80 lire, o licenza elementare, o servizio militare assolto; si passa dal 7% al 23,2% della popolazione e il numero di votanti da 3 milioni a più di 8 </a:t>
            </a:r>
            <a:r>
              <a:rPr lang="it-IT" altLang="it-IT" sz="1800" dirty="0" smtClean="0">
                <a:latin typeface="Arial" panose="020B0604020202020204" pitchFamily="34" charset="0"/>
              </a:rPr>
              <a:t>milioni</a:t>
            </a:r>
          </a:p>
          <a:p>
            <a:pPr eaLnBrk="1" hangingPunct="1">
              <a:spcBef>
                <a:spcPct val="0"/>
              </a:spcBef>
              <a:buFont typeface="Wingdings" panose="05000000000000000000" pitchFamily="2" charset="2"/>
              <a:buChar char="Ø"/>
            </a:pP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30 marzo: muore Pellegrino </a:t>
            </a:r>
            <a:r>
              <a:rPr lang="it-IT" altLang="it-IT" sz="1800" b="1" dirty="0" smtClean="0">
                <a:latin typeface="Arial" panose="020B0604020202020204" pitchFamily="34" charset="0"/>
              </a:rPr>
              <a:t>Artusi</a:t>
            </a:r>
            <a:r>
              <a:rPr lang="it-IT" altLang="it-IT" sz="1800" dirty="0" smtClean="0">
                <a:latin typeface="Arial" panose="020B0604020202020204" pitchFamily="34" charset="0"/>
              </a:rPr>
              <a:t>, autore del "vangelo" della cucina italiana: "</a:t>
            </a:r>
            <a:r>
              <a:rPr lang="it-IT" altLang="it-IT" sz="1800" i="1" dirty="0" smtClean="0">
                <a:latin typeface="Arial" panose="020B0604020202020204" pitchFamily="34" charset="0"/>
              </a:rPr>
              <a:t>La scienza in cucina e l'arte di mangiar bene"</a:t>
            </a: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25 aprile: muore </a:t>
            </a:r>
            <a:r>
              <a:rPr lang="it-IT" altLang="it-IT" sz="1800" b="1" dirty="0" smtClean="0">
                <a:latin typeface="Arial" panose="020B0604020202020204" pitchFamily="34" charset="0"/>
              </a:rPr>
              <a:t>Emilio Salgari</a:t>
            </a:r>
            <a:r>
              <a:rPr lang="it-IT" altLang="it-IT" sz="1800" dirty="0" smtClean="0">
                <a:latin typeface="Arial" panose="020B0604020202020204" pitchFamily="34" charset="0"/>
              </a:rPr>
              <a:t>.</a:t>
            </a: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18 maggio: muore il compositore </a:t>
            </a:r>
            <a:r>
              <a:rPr lang="it-IT" altLang="it-IT" sz="1800" b="1" dirty="0" smtClean="0">
                <a:latin typeface="Arial" panose="020B0604020202020204" pitchFamily="34" charset="0"/>
              </a:rPr>
              <a:t>Gustav Mahler</a:t>
            </a:r>
            <a:r>
              <a:rPr lang="it-IT" altLang="it-IT" sz="1800" dirty="0" smtClean="0">
                <a:latin typeface="Arial" panose="020B0604020202020204" pitchFamily="34" charset="0"/>
              </a:rPr>
              <a:t>.</a:t>
            </a: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0" indent="0" eaLnBrk="1" hangingPunct="1">
              <a:spcBef>
                <a:spcPct val="0"/>
              </a:spcBef>
              <a:buNone/>
            </a:pPr>
            <a:r>
              <a:rPr lang="it-IT" altLang="it-IT" sz="1800" dirty="0">
                <a:latin typeface="Arial" panose="020B0604020202020204" pitchFamily="34" charset="0"/>
                <a:hlinkClick r:id="rId3" action="ppaction://hlinkfile"/>
              </a:rPr>
              <a:t>Ninì </a:t>
            </a:r>
            <a:r>
              <a:rPr lang="it-IT" altLang="it-IT" sz="1800" dirty="0" err="1">
                <a:latin typeface="Arial" panose="020B0604020202020204" pitchFamily="34" charset="0"/>
                <a:hlinkClick r:id="rId3" action="ppaction://hlinkfile"/>
              </a:rPr>
              <a:t>Tirabusciò</a:t>
            </a:r>
            <a:r>
              <a:rPr lang="it-IT" altLang="it-IT" sz="1800" dirty="0">
                <a:latin typeface="Arial" panose="020B0604020202020204" pitchFamily="34" charset="0"/>
                <a:hlinkClick r:id="rId3" action="ppaction://hlinkfile"/>
              </a:rPr>
              <a:t> </a:t>
            </a:r>
            <a:r>
              <a:rPr lang="it-IT" altLang="it-IT" sz="1800" dirty="0">
                <a:latin typeface="Arial" panose="020B0604020202020204" pitchFamily="34" charset="0"/>
              </a:rPr>
              <a:t>- </a:t>
            </a:r>
            <a:r>
              <a:rPr lang="it-IT" altLang="it-IT" sz="1800" dirty="0">
                <a:latin typeface="Arial" panose="020B0604020202020204" pitchFamily="34" charset="0"/>
                <a:hlinkClick r:id="rId4" action="ppaction://hlinkfile"/>
              </a:rPr>
              <a:t>La donna che inventò la mossa</a:t>
            </a: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p:txBody>
      </p:sp>
      <p:sp>
        <p:nvSpPr>
          <p:cNvPr id="16387"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1911</a:t>
            </a:r>
          </a:p>
        </p:txBody>
      </p:sp>
      <p:cxnSp>
        <p:nvCxnSpPr>
          <p:cNvPr id="4"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89"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0"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1"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2"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3"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2"/>
          <p:cNvSpPr txBox="1">
            <a:spLocks noChangeArrowheads="1"/>
          </p:cNvSpPr>
          <p:nvPr/>
        </p:nvSpPr>
        <p:spPr bwMode="auto">
          <a:xfrm>
            <a:off x="551384" y="836614"/>
            <a:ext cx="734481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a partire dal 1902, in reazione all’arroganza tedesca, le altre nazioni avviano trattative di alleanza, più o meno segrete</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il primo patto fu tra Gran Bretagna e Giappone, cosa che segna la fine dello “splendido isolamento” inglese</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l’Italia, al solito è ambigua: mentre rinnova la Triplice Alleanza, firma un accordo di neutralità con la Francia se questa è </a:t>
            </a:r>
            <a:r>
              <a:rPr lang="it-IT" altLang="it-IT" sz="1800" dirty="0" err="1">
                <a:latin typeface="Arial" panose="020B0604020202020204" pitchFamily="34" charset="0"/>
              </a:rPr>
              <a:t>attacata</a:t>
            </a:r>
            <a:r>
              <a:rPr lang="it-IT" altLang="it-IT" sz="1800" dirty="0">
                <a:latin typeface="Arial" panose="020B0604020202020204" pitchFamily="34" charset="0"/>
              </a:rPr>
              <a:t> da Germania o Austria</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alleanza formale anglo francese nel 1904 della Entente Cordiale con cui regolavano le rispettive colonie, isolando di fatto la Germania</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nel 1907 viene formalizzata la Triplice Intesa tra Gran Bretagna, Francia e Russia</a:t>
            </a:r>
          </a:p>
        </p:txBody>
      </p:sp>
      <p:sp>
        <p:nvSpPr>
          <p:cNvPr id="43011" name="Title 1"/>
          <p:cNvSpPr>
            <a:spLocks noGrp="1"/>
          </p:cNvSpPr>
          <p:nvPr>
            <p:ph type="title" idx="4294967295"/>
          </p:nvPr>
        </p:nvSpPr>
        <p:spPr>
          <a:xfrm>
            <a:off x="1970088" y="58738"/>
            <a:ext cx="8229600" cy="633412"/>
          </a:xfrm>
        </p:spPr>
        <p:txBody>
          <a:bodyPr/>
          <a:lstStyle/>
          <a:p>
            <a:pPr eaLnBrk="1" hangingPunct="1"/>
            <a:r>
              <a:rPr lang="it-IT" altLang="it-IT" sz="3200">
                <a:solidFill>
                  <a:srgbClr val="0070C0"/>
                </a:solidFill>
              </a:rPr>
              <a:t>Cause della Grande Guerra: Triplice Intesa</a:t>
            </a:r>
          </a:p>
        </p:txBody>
      </p:sp>
      <p:pic>
        <p:nvPicPr>
          <p:cNvPr id="43015" name="Picture 2" descr="https://upload.wikimedia.org/wikipedia/commons/thumb/0/0c/Triple_Entente.jpg/220px-Triple_Enten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0079" y="1196976"/>
            <a:ext cx="308451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flipH="1">
            <a:off x="5087888" y="5991671"/>
            <a:ext cx="1152378" cy="461665"/>
          </a:xfrm>
          <a:prstGeom prst="rect">
            <a:avLst/>
          </a:prstGeom>
          <a:noFill/>
        </p:spPr>
        <p:txBody>
          <a:bodyPr wrap="square" rtlCol="0">
            <a:spAutoFit/>
          </a:bodyPr>
          <a:lstStyle/>
          <a:p>
            <a:r>
              <a:rPr lang="it-IT" sz="2400" dirty="0" smtClean="0">
                <a:sym typeface="Wingdings" panose="05000000000000000000" pitchFamily="2" charset="2"/>
                <a:hlinkClick r:id="rId4" action="ppaction://hlinkfile"/>
              </a:rPr>
              <a:t></a:t>
            </a:r>
            <a:endParaRPr lang="it-IT" sz="2400" dirty="0"/>
          </a:p>
        </p:txBody>
      </p:sp>
    </p:spTree>
    <p:extLst>
      <p:ext uri="{BB962C8B-B14F-4D97-AF65-F5344CB8AC3E}">
        <p14:creationId xmlns:p14="http://schemas.microsoft.com/office/powerpoint/2010/main" val="2291171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sellaDiTesto 2"/>
          <p:cNvSpPr txBox="1">
            <a:spLocks noChangeArrowheads="1"/>
          </p:cNvSpPr>
          <p:nvPr/>
        </p:nvSpPr>
        <p:spPr bwMode="auto">
          <a:xfrm>
            <a:off x="479377" y="836613"/>
            <a:ext cx="655325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1905</a:t>
            </a:r>
            <a:r>
              <a:rPr lang="it-IT" altLang="it-IT" sz="1800" dirty="0">
                <a:latin typeface="Arial" panose="020B0604020202020204" pitchFamily="34" charset="0"/>
              </a:rPr>
              <a:t>: pima crisi (di Tangeri): provocata dal kaiser Guglielmo II che aveva preso posizione a favore dell’indipendenza del Marocco, minacciato dall’influenza francese; si concluse con la conferenza di </a:t>
            </a:r>
            <a:r>
              <a:rPr lang="it-IT" altLang="it-IT" sz="1800" dirty="0" err="1">
                <a:latin typeface="Arial" panose="020B0604020202020204" pitchFamily="34" charset="0"/>
              </a:rPr>
              <a:t>Algiceras</a:t>
            </a:r>
            <a:r>
              <a:rPr lang="it-IT" altLang="it-IT" sz="1800" dirty="0">
                <a:latin typeface="Arial" panose="020B0604020202020204" pitchFamily="34" charset="0"/>
              </a:rPr>
              <a:t> del 1906 dove Francia e Gran Bretagna isolarono la </a:t>
            </a:r>
            <a:r>
              <a:rPr lang="it-IT" altLang="it-IT" sz="1800" dirty="0" smtClean="0">
                <a:latin typeface="Arial" panose="020B0604020202020204" pitchFamily="34" charset="0"/>
              </a:rPr>
              <a:t>Germania</a:t>
            </a:r>
          </a:p>
          <a:p>
            <a:pPr eaLnBrk="1" hangingPunct="1">
              <a:spcBef>
                <a:spcPct val="0"/>
              </a:spcBef>
              <a:buFontTx/>
              <a:buNone/>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1911</a:t>
            </a:r>
            <a:r>
              <a:rPr lang="it-IT" altLang="it-IT" sz="1800" dirty="0">
                <a:latin typeface="Arial" panose="020B0604020202020204" pitchFamily="34" charset="0"/>
              </a:rPr>
              <a:t>: seconda crisi (di Agadir): nonostante le precedente sconfitta, la Germania non si rassegna ed invia una cannoniera nel porto di Agadir con l’intento di far pressioni sulla Francia e costringerla a negoziare cessioni di colonie in Africa in cambio della </a:t>
            </a:r>
            <a:r>
              <a:rPr lang="it-IT" altLang="it-IT" sz="1800" dirty="0" smtClean="0">
                <a:latin typeface="Arial" panose="020B0604020202020204" pitchFamily="34" charset="0"/>
              </a:rPr>
              <a:t>rinuncia </a:t>
            </a:r>
            <a:r>
              <a:rPr lang="it-IT" altLang="it-IT" sz="1800" dirty="0">
                <a:latin typeface="Arial" panose="020B0604020202020204" pitchFamily="34" charset="0"/>
              </a:rPr>
              <a:t>a pretese tedesche sul Marocco; si concluse ancora con una non vittoria tedesca (piena </a:t>
            </a:r>
            <a:r>
              <a:rPr lang="it-IT" altLang="it-IT" sz="1800" dirty="0" smtClean="0">
                <a:latin typeface="Arial" panose="020B0604020202020204" pitchFamily="34" charset="0"/>
              </a:rPr>
              <a:t>spartizione </a:t>
            </a:r>
            <a:r>
              <a:rPr lang="it-IT" altLang="it-IT" sz="1800" dirty="0">
                <a:latin typeface="Arial" panose="020B0604020202020204" pitchFamily="34" charset="0"/>
              </a:rPr>
              <a:t>del Marocco tra Francia e Spagna in cambio di compensazioni minori in Congo</a:t>
            </a:r>
            <a:r>
              <a:rPr lang="it-IT" altLang="it-IT" sz="1800" dirty="0" smtClean="0">
                <a:latin typeface="Arial" panose="020B0604020202020204" pitchFamily="34" charset="0"/>
              </a:rPr>
              <a:t>).</a:t>
            </a:r>
          </a:p>
          <a:p>
            <a:pPr marL="285750" indent="-285750" eaLnBrk="1" hangingPunct="1">
              <a:spcBef>
                <a:spcPct val="0"/>
              </a:spcBef>
              <a:buFont typeface="Wingdings" panose="05000000000000000000" pitchFamily="2" charset="2"/>
              <a:buChar char="Ø"/>
            </a:pPr>
            <a:endParaRPr lang="it-IT" altLang="it-IT" sz="1800" dirty="0" smtClean="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il </a:t>
            </a:r>
            <a:r>
              <a:rPr lang="it-IT" altLang="it-IT" sz="1800" dirty="0">
                <a:latin typeface="Arial" panose="020B0604020202020204" pitchFamily="34" charset="0"/>
              </a:rPr>
              <a:t>risultato fu di rafforzare l’alleanza anglo-francese e di isolare sempre più la Germania (non ebbe l’appoggio neanche dell’Austria)</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p:txBody>
      </p:sp>
      <p:pic>
        <p:nvPicPr>
          <p:cNvPr id="45062" name="Picture 4" descr="https://upload.wikimedia.org/wikipedia/commons/thumb/5/5e/Germany_GB_France.gif/200px-Germany_GB_Fran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770" y="836613"/>
            <a:ext cx="314483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1970088" y="58738"/>
            <a:ext cx="8229600" cy="633412"/>
          </a:xfrm>
          <a:prstGeom prst="rect">
            <a:avLst/>
          </a:prstGeom>
          <a:noFill/>
          <a:ln w="9525">
            <a:noFill/>
            <a:miter lim="800000"/>
            <a:headEnd/>
            <a:tailEnd/>
          </a:ln>
        </p:spPr>
        <p:txBody>
          <a:bodyPr anchor="ctr"/>
          <a:lstStyle/>
          <a:p>
            <a:pPr algn="ctr" eaLnBrk="1" hangingPunct="1">
              <a:defRPr/>
            </a:pPr>
            <a:r>
              <a:rPr lang="it-IT" sz="3200" dirty="0">
                <a:solidFill>
                  <a:srgbClr val="0070C0"/>
                </a:solidFill>
                <a:latin typeface="+mj-lt"/>
                <a:ea typeface="+mj-ea"/>
                <a:cs typeface="+mj-cs"/>
              </a:rPr>
              <a:t>Cause della Grande Guerra: </a:t>
            </a:r>
            <a:r>
              <a:rPr lang="it-IT" sz="3200" dirty="0">
                <a:solidFill>
                  <a:srgbClr val="0070C0"/>
                </a:solidFill>
                <a:latin typeface="+mj-lt"/>
                <a:ea typeface="+mj-ea"/>
                <a:cs typeface="+mj-cs"/>
                <a:hlinkClick r:id="rId4" action="ppaction://hlinkfile"/>
              </a:rPr>
              <a:t>Crisi Marocchine</a:t>
            </a:r>
            <a:endParaRPr lang="it-IT" sz="3200" dirty="0">
              <a:solidFill>
                <a:srgbClr val="0070C0"/>
              </a:solidFill>
              <a:latin typeface="+mj-lt"/>
              <a:ea typeface="+mj-ea"/>
              <a:cs typeface="+mj-cs"/>
            </a:endParaRPr>
          </a:p>
        </p:txBody>
      </p:sp>
      <p:cxnSp>
        <p:nvCxnSpPr>
          <p:cNvPr id="10"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58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asellaDiTesto 2"/>
          <p:cNvSpPr txBox="1">
            <a:spLocks noChangeArrowheads="1"/>
          </p:cNvSpPr>
          <p:nvPr/>
        </p:nvSpPr>
        <p:spPr bwMode="auto">
          <a:xfrm>
            <a:off x="479376" y="836614"/>
            <a:ext cx="109452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00" dirty="0">
                <a:latin typeface="Arial" panose="020B0604020202020204" pitchFamily="34" charset="0"/>
              </a:rPr>
              <a:t>Furono due guerre combattute nei Balcani nel 1912-1913 durante le quali gli stati componenti la Lega Balcanica (Bulgaria, Grecia, Montenegro e Serbia) dapprima conquistarono agli ottomani la Macedonia e gran parte della Tracia e poi si scontrarono tra loro per la spartizione delle terre conquistate. Forte espansione della Serbia che allarmò gli imperi centrali.</a:t>
            </a:r>
          </a:p>
        </p:txBody>
      </p:sp>
      <p:sp>
        <p:nvSpPr>
          <p:cNvPr id="47107" name="Title 1"/>
          <p:cNvSpPr>
            <a:spLocks noGrp="1"/>
          </p:cNvSpPr>
          <p:nvPr>
            <p:ph type="title" idx="4294967295"/>
          </p:nvPr>
        </p:nvSpPr>
        <p:spPr>
          <a:xfrm>
            <a:off x="1970088" y="58738"/>
            <a:ext cx="8229600" cy="633412"/>
          </a:xfrm>
        </p:spPr>
        <p:txBody>
          <a:bodyPr/>
          <a:lstStyle/>
          <a:p>
            <a:pPr eaLnBrk="1" hangingPunct="1"/>
            <a:r>
              <a:rPr lang="it-IT" altLang="it-IT" sz="3200" dirty="0">
                <a:solidFill>
                  <a:srgbClr val="0070C0"/>
                </a:solidFill>
              </a:rPr>
              <a:t>Cause della Grande Guerra: Guerre </a:t>
            </a:r>
            <a:r>
              <a:rPr lang="it-IT" altLang="it-IT" sz="3200" dirty="0">
                <a:solidFill>
                  <a:srgbClr val="0070C0"/>
                </a:solidFill>
                <a:hlinkClick r:id="rId3" action="ppaction://hlinkfile"/>
              </a:rPr>
              <a:t>Balcaniche</a:t>
            </a:r>
            <a:endParaRPr lang="it-IT" altLang="it-IT" sz="3200" dirty="0">
              <a:solidFill>
                <a:srgbClr val="0070C0"/>
              </a:solidFill>
            </a:endParaRPr>
          </a:p>
        </p:txBody>
      </p:sp>
      <p:pic>
        <p:nvPicPr>
          <p:cNvPr id="47111" name="Picture 2" descr="https://upload.wikimedia.org/wikipedia/commons/thumb/6/60/Prima_guerra_balcanica.png/800px-Prima_guerra_balcanic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2119314"/>
            <a:ext cx="468153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2492376"/>
            <a:ext cx="39052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332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asellaDiTesto 2"/>
          <p:cNvSpPr txBox="1">
            <a:spLocks noChangeArrowheads="1"/>
          </p:cNvSpPr>
          <p:nvPr/>
        </p:nvSpPr>
        <p:spPr bwMode="auto">
          <a:xfrm>
            <a:off x="479376" y="836613"/>
            <a:ext cx="11089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00" dirty="0">
                <a:latin typeface="Arial" panose="020B0604020202020204" pitchFamily="34" charset="0"/>
              </a:rPr>
              <a:t>Durante il regno di Cecco Beppe, dopo le sconfitte con Italia e Prussia del 1866, fu raggiunto un compromesso con la nazione magiara: l’impero fu diviso in due nazioni, con due parlamenti che regolavano la politica interna. Gli immensi territori riunivano etnie molto diverse che rivendicavano la propria autonomia, acuiti dopo annessione Bosnia serba.</a:t>
            </a:r>
          </a:p>
        </p:txBody>
      </p:sp>
      <p:sp>
        <p:nvSpPr>
          <p:cNvPr id="49155" name="Title 1"/>
          <p:cNvSpPr>
            <a:spLocks noGrp="1"/>
          </p:cNvSpPr>
          <p:nvPr>
            <p:ph type="title" idx="4294967295"/>
          </p:nvPr>
        </p:nvSpPr>
        <p:spPr>
          <a:xfrm>
            <a:off x="1970088" y="58738"/>
            <a:ext cx="8229600" cy="633412"/>
          </a:xfrm>
        </p:spPr>
        <p:txBody>
          <a:bodyPr/>
          <a:lstStyle/>
          <a:p>
            <a:pPr eaLnBrk="1" hangingPunct="1"/>
            <a:r>
              <a:rPr lang="it-IT" altLang="it-IT" sz="3200" dirty="0">
                <a:solidFill>
                  <a:srgbClr val="0070C0"/>
                </a:solidFill>
              </a:rPr>
              <a:t>Cause della Grande Guerra: </a:t>
            </a:r>
            <a:r>
              <a:rPr lang="it-IT" altLang="it-IT" sz="3200" dirty="0">
                <a:solidFill>
                  <a:srgbClr val="0070C0"/>
                </a:solidFill>
                <a:hlinkClick r:id="rId3" action="ppaction://hlinkfile"/>
              </a:rPr>
              <a:t>Austria-Ungheria</a:t>
            </a:r>
            <a:endParaRPr lang="it-IT" altLang="it-IT" sz="3200" dirty="0">
              <a:solidFill>
                <a:srgbClr val="0070C0"/>
              </a:solidFill>
            </a:endParaRPr>
          </a:p>
        </p:txBody>
      </p:sp>
      <p:pic>
        <p:nvPicPr>
          <p:cNvPr id="49159" name="Picture 2" descr="https://upload.wikimedia.org/wikipedia/commons/thumb/b/b8/Austria_Hungary_ethnic_it.svg/800px-Austria_Hungary_ethnic_it.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2036764"/>
            <a:ext cx="6769100"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147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2"/>
          <p:cNvSpPr txBox="1">
            <a:spLocks noChangeArrowheads="1"/>
          </p:cNvSpPr>
          <p:nvPr/>
        </p:nvSpPr>
        <p:spPr bwMode="auto">
          <a:xfrm>
            <a:off x="1919288" y="836613"/>
            <a:ext cx="8424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00">
                <a:latin typeface="Arial" panose="020B0604020202020204" pitchFamily="34" charset="0"/>
              </a:rPr>
              <a:t>All’inizio del ‘900 l’impero ottomano è in piena decadenza, dovuta proprio agli immensi territori di cui è costituito. Decadenza iniziata dal 1878 (Congresso di Berlino).</a:t>
            </a:r>
          </a:p>
        </p:txBody>
      </p:sp>
      <p:sp>
        <p:nvSpPr>
          <p:cNvPr id="51203" name="Title 1"/>
          <p:cNvSpPr>
            <a:spLocks noGrp="1"/>
          </p:cNvSpPr>
          <p:nvPr>
            <p:ph type="title" idx="4294967295"/>
          </p:nvPr>
        </p:nvSpPr>
        <p:spPr>
          <a:xfrm>
            <a:off x="1970088" y="58738"/>
            <a:ext cx="8229600" cy="633412"/>
          </a:xfrm>
        </p:spPr>
        <p:txBody>
          <a:bodyPr/>
          <a:lstStyle/>
          <a:p>
            <a:pPr eaLnBrk="1" hangingPunct="1"/>
            <a:r>
              <a:rPr lang="it-IT" altLang="it-IT" sz="3200" dirty="0">
                <a:solidFill>
                  <a:srgbClr val="0070C0"/>
                </a:solidFill>
              </a:rPr>
              <a:t>Cause della Grande Guerra: Impero </a:t>
            </a:r>
            <a:r>
              <a:rPr lang="it-IT" altLang="it-IT" sz="3200" dirty="0">
                <a:solidFill>
                  <a:srgbClr val="0070C0"/>
                </a:solidFill>
                <a:hlinkClick r:id="rId3" action="ppaction://hlinkfile"/>
              </a:rPr>
              <a:t>Ottomano</a:t>
            </a:r>
            <a:endParaRPr lang="it-IT" altLang="it-IT" sz="3200" dirty="0">
              <a:solidFill>
                <a:srgbClr val="0070C0"/>
              </a:solidFill>
            </a:endParaRPr>
          </a:p>
        </p:txBody>
      </p:sp>
      <p:cxnSp>
        <p:nvCxnSpPr>
          <p:cNvPr id="4" name="Connettore 1 3"/>
          <p:cNvCxnSpPr/>
          <p:nvPr/>
        </p:nvCxnSpPr>
        <p:spPr>
          <a:xfrm>
            <a:off x="2063751" y="765175"/>
            <a:ext cx="820896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1207" name="Picture 2" descr="http://www.roberto-crosio.net/didattica_in_rete/CARTA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1989139"/>
            <a:ext cx="6408737"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880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asellaDiTesto 2"/>
          <p:cNvSpPr txBox="1">
            <a:spLocks noChangeArrowheads="1"/>
          </p:cNvSpPr>
          <p:nvPr/>
        </p:nvSpPr>
        <p:spPr bwMode="auto">
          <a:xfrm>
            <a:off x="695400" y="836613"/>
            <a:ext cx="1072919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20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21 </a:t>
            </a:r>
            <a:r>
              <a:rPr lang="it-IT" altLang="it-IT" sz="2000" dirty="0">
                <a:latin typeface="Arial" panose="020B0604020202020204" pitchFamily="34" charset="0"/>
              </a:rPr>
              <a:t>marzo – Cade il IV governo Giolitti che sceglie come suo successore il pugliese Antonio Salandra, questa volta sbagliando i calcoli: ben presto Salandra, insieme a Sonnino, si orienta verso l’entrata in guerra a fianco della Triplice Intesa, mentre Giolitti era per la neutralità</a:t>
            </a:r>
          </a:p>
          <a:p>
            <a:pPr marL="342900" indent="-342900" eaLnBrk="1" hangingPunct="1">
              <a:spcBef>
                <a:spcPct val="0"/>
              </a:spcBef>
              <a:buFont typeface="Wingdings" panose="05000000000000000000" pitchFamily="2" charset="2"/>
              <a:buChar char="Ø"/>
            </a:pPr>
            <a:endParaRPr lang="it-IT" altLang="it-IT" sz="20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Salandra </a:t>
            </a:r>
            <a:r>
              <a:rPr lang="it-IT" altLang="it-IT" sz="2000" dirty="0">
                <a:latin typeface="Arial" panose="020B0604020202020204" pitchFamily="34" charset="0"/>
              </a:rPr>
              <a:t>e Sonnino sono i responsabili dell’entrata in guerra, nonostante l’opposizione della maggioranza del parlamento e la mancanza di fondi: il primo anno di guerra doveva costare tantissimo in termini di indebitamento (sia interno che estero: GB e USA)</a:t>
            </a:r>
          </a:p>
          <a:p>
            <a:pPr marL="342900" indent="-342900" eaLnBrk="1" hangingPunct="1">
              <a:spcBef>
                <a:spcPct val="0"/>
              </a:spcBef>
              <a:buFont typeface="Wingdings" panose="05000000000000000000" pitchFamily="2" charset="2"/>
              <a:buChar char="Ø"/>
            </a:pPr>
            <a:endParaRPr lang="it-IT" altLang="it-IT" sz="20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il </a:t>
            </a:r>
            <a:r>
              <a:rPr lang="it-IT" altLang="it-IT" sz="2000" dirty="0">
                <a:latin typeface="Arial" panose="020B0604020202020204" pitchFamily="34" charset="0"/>
              </a:rPr>
              <a:t>suo governo fu rovesciato dopo oltre 2 anni (18 giugno 1916), approfittando di una riuscita offensiva nel Trentino</a:t>
            </a:r>
          </a:p>
          <a:p>
            <a:pPr eaLnBrk="1" hangingPunct="1">
              <a:spcBef>
                <a:spcPct val="0"/>
              </a:spcBef>
              <a:buFontTx/>
              <a:buNone/>
            </a:pPr>
            <a:endParaRPr lang="it-IT" altLang="it-IT" sz="2000" dirty="0">
              <a:latin typeface="Arial" panose="020B0604020202020204" pitchFamily="34" charset="0"/>
            </a:endParaRPr>
          </a:p>
        </p:txBody>
      </p:sp>
      <p:sp>
        <p:nvSpPr>
          <p:cNvPr id="53251" name="Title 1"/>
          <p:cNvSpPr>
            <a:spLocks noGrp="1"/>
          </p:cNvSpPr>
          <p:nvPr>
            <p:ph type="title" idx="4294967295"/>
          </p:nvPr>
        </p:nvSpPr>
        <p:spPr>
          <a:xfrm>
            <a:off x="1970088" y="58738"/>
            <a:ext cx="8229600" cy="633412"/>
          </a:xfrm>
        </p:spPr>
        <p:txBody>
          <a:bodyPr/>
          <a:lstStyle/>
          <a:p>
            <a:pPr eaLnBrk="1" hangingPunct="1"/>
            <a:r>
              <a:rPr lang="it-IT" altLang="it-IT" sz="2800" dirty="0">
                <a:solidFill>
                  <a:srgbClr val="0070C0"/>
                </a:solidFill>
              </a:rPr>
              <a:t>Cause della Grande Guerra: </a:t>
            </a:r>
            <a:r>
              <a:rPr lang="it-IT" altLang="it-IT" sz="2800" dirty="0">
                <a:solidFill>
                  <a:srgbClr val="0070C0"/>
                </a:solidFill>
                <a:hlinkClick r:id="rId3" action="ppaction://hlinkfile"/>
              </a:rPr>
              <a:t>Italia</a:t>
            </a:r>
            <a:endParaRPr lang="it-IT" altLang="it-IT" sz="2800" dirty="0">
              <a:solidFill>
                <a:srgbClr val="0070C0"/>
              </a:solidFill>
            </a:endParaRPr>
          </a:p>
        </p:txBody>
      </p:sp>
      <p:cxnSp>
        <p:nvCxnSpPr>
          <p:cNvPr id="7"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483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asellaDiTesto 2"/>
          <p:cNvSpPr txBox="1">
            <a:spLocks noChangeArrowheads="1"/>
          </p:cNvSpPr>
          <p:nvPr/>
        </p:nvSpPr>
        <p:spPr bwMode="auto">
          <a:xfrm>
            <a:off x="1919288" y="836613"/>
            <a:ext cx="842486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2000" dirty="0">
              <a:latin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rPr>
              <a:t>28 </a:t>
            </a:r>
            <a:r>
              <a:rPr lang="it-IT" altLang="it-IT" sz="2000" dirty="0">
                <a:latin typeface="Arial" panose="020B0604020202020204" pitchFamily="34" charset="0"/>
              </a:rPr>
              <a:t>giugno 1914: Il Kaiser Guglielmo II si trovava a Kiel in occasione dell'annuale regata sull'Elba nell'ambito della "Settimana di Kiel" quando lo raggiunse un telegramma che annunciava che l’erede </a:t>
            </a:r>
            <a:r>
              <a:rPr lang="it-IT" altLang="it-IT" sz="2000" dirty="0" smtClean="0">
                <a:latin typeface="Arial" panose="020B0604020202020204" pitchFamily="34" charset="0"/>
              </a:rPr>
              <a:t>al trono</a:t>
            </a:r>
            <a:r>
              <a:rPr lang="it-IT" altLang="it-IT" sz="2000" dirty="0">
                <a:latin typeface="Arial" panose="020B0604020202020204" pitchFamily="34" charset="0"/>
              </a:rPr>
              <a:t>, l'arciduca Francesco Ferdinando, in visita a Sarajevo era rimasto vittima di un attentato insieme con la consorte Sofia.</a:t>
            </a:r>
          </a:p>
          <a:p>
            <a:pPr eaLnBrk="1" hangingPunct="1">
              <a:spcBef>
                <a:spcPct val="0"/>
              </a:spcBef>
              <a:buFontTx/>
              <a:buNone/>
            </a:pPr>
            <a:endParaRPr lang="it-IT" altLang="it-IT" sz="2000" dirty="0">
              <a:latin typeface="Arial" panose="020B0604020202020204" pitchFamily="34" charset="0"/>
            </a:endParaRPr>
          </a:p>
        </p:txBody>
      </p:sp>
      <p:sp>
        <p:nvSpPr>
          <p:cNvPr id="55299" name="Title 1"/>
          <p:cNvSpPr>
            <a:spLocks noGrp="1"/>
          </p:cNvSpPr>
          <p:nvPr>
            <p:ph type="title" idx="4294967295"/>
          </p:nvPr>
        </p:nvSpPr>
        <p:spPr>
          <a:xfrm>
            <a:off x="1970088" y="58738"/>
            <a:ext cx="8229600" cy="633412"/>
          </a:xfrm>
        </p:spPr>
        <p:txBody>
          <a:bodyPr/>
          <a:lstStyle/>
          <a:p>
            <a:pPr eaLnBrk="1" hangingPunct="1"/>
            <a:r>
              <a:rPr lang="it-IT" altLang="it-IT" sz="2800" dirty="0">
                <a:solidFill>
                  <a:srgbClr val="0070C0"/>
                </a:solidFill>
              </a:rPr>
              <a:t>Cause della Grande Guerra: </a:t>
            </a:r>
            <a:r>
              <a:rPr lang="it-IT" altLang="it-IT" sz="2800" dirty="0">
                <a:solidFill>
                  <a:srgbClr val="0070C0"/>
                </a:solidFill>
                <a:hlinkClick r:id="rId3" action="ppaction://hlinkfile"/>
              </a:rPr>
              <a:t>Attentato di Sarajevo</a:t>
            </a:r>
            <a:endParaRPr lang="it-IT" altLang="it-IT" sz="2800" dirty="0">
              <a:solidFill>
                <a:srgbClr val="0070C0"/>
              </a:solidFill>
            </a:endParaRPr>
          </a:p>
        </p:txBody>
      </p:sp>
      <p:cxnSp>
        <p:nvCxnSpPr>
          <p:cNvPr id="7"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664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asellaDiTesto 2"/>
          <p:cNvSpPr txBox="1">
            <a:spLocks noChangeArrowheads="1"/>
          </p:cNvSpPr>
          <p:nvPr/>
        </p:nvSpPr>
        <p:spPr bwMode="auto">
          <a:xfrm>
            <a:off x="479376" y="692696"/>
            <a:ext cx="11089232"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al </a:t>
            </a:r>
            <a:r>
              <a:rPr lang="it-IT" altLang="it-IT" sz="1800" dirty="0">
                <a:latin typeface="Arial" panose="020B0604020202020204" pitchFamily="34" charset="0"/>
              </a:rPr>
              <a:t>diffondersi della notizia dell’attentato tutte le nazioni mostrarono indignazione, tranne due: l’Austria e la Serbia</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la </a:t>
            </a:r>
            <a:r>
              <a:rPr lang="it-IT" altLang="it-IT" sz="1800" dirty="0">
                <a:latin typeface="Arial" panose="020B0604020202020204" pitchFamily="34" charset="0"/>
              </a:rPr>
              <a:t>prima </a:t>
            </a:r>
            <a:r>
              <a:rPr lang="it-IT" altLang="it-IT" sz="1800" dirty="0" err="1">
                <a:latin typeface="Arial" panose="020B0604020202020204" pitchFamily="34" charset="0"/>
              </a:rPr>
              <a:t>perchè</a:t>
            </a:r>
            <a:r>
              <a:rPr lang="it-IT" altLang="it-IT" sz="1800" dirty="0">
                <a:latin typeface="Arial" panose="020B0604020202020204" pitchFamily="34" charset="0"/>
              </a:rPr>
              <a:t> sembrava sollevata dall’eliminazione dell’erede al trono, piuttosto scomodo </a:t>
            </a:r>
            <a:r>
              <a:rPr lang="it-IT" altLang="it-IT" sz="1800" dirty="0" err="1">
                <a:latin typeface="Arial" panose="020B0604020202020204" pitchFamily="34" charset="0"/>
              </a:rPr>
              <a:t>perchè</a:t>
            </a:r>
            <a:r>
              <a:rPr lang="it-IT" altLang="it-IT" sz="1800" dirty="0">
                <a:latin typeface="Arial" panose="020B0604020202020204" pitchFamily="34" charset="0"/>
              </a:rPr>
              <a:t> simpatizzante con le rivendicazioni serbe (tant’è che aveva intenzione di trasformare la diarchia in triarchia: Austria-Ungheria-</a:t>
            </a:r>
            <a:r>
              <a:rPr lang="it-IT" altLang="it-IT" sz="1800" dirty="0" err="1">
                <a:latin typeface="Arial" panose="020B0604020202020204" pitchFamily="34" charset="0"/>
              </a:rPr>
              <a:t>Slavia</a:t>
            </a:r>
            <a:r>
              <a:rPr lang="it-IT" altLang="it-IT" sz="1800" dirty="0">
                <a:latin typeface="Arial" panose="020B0604020202020204" pitchFamily="34" charset="0"/>
              </a:rPr>
              <a:t>), sia per lo scandaloso matrimonio con Sophie che non apparteneva ad alcun casato regnante</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la </a:t>
            </a:r>
            <a:r>
              <a:rPr lang="it-IT" altLang="it-IT" sz="1800" dirty="0">
                <a:latin typeface="Arial" panose="020B0604020202020204" pitchFamily="34" charset="0"/>
              </a:rPr>
              <a:t>seconda sembrava addirittura compiaciuta e non si è mai saputo se avesse appoggiato direttamente l’organizzazione terroristica Mano Nera, responsabile dell’attentato</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da </a:t>
            </a:r>
            <a:r>
              <a:rPr lang="it-IT" altLang="it-IT" sz="1800" dirty="0">
                <a:latin typeface="Arial" panose="020B0604020202020204" pitchFamily="34" charset="0"/>
              </a:rPr>
              <a:t>una parte l’Austria era tentata di approfittarne per ridimensionare la Serbia, dall’altra temeva un coinvolgimento della Russia; </a:t>
            </a: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il </a:t>
            </a:r>
            <a:r>
              <a:rPr lang="it-IT" altLang="it-IT" sz="1800" dirty="0">
                <a:latin typeface="Arial" panose="020B0604020202020204" pitchFamily="34" charset="0"/>
              </a:rPr>
              <a:t>kaiser Guglielmo II invece non vedeva l’ora di iniziare le ostilità e spinse Francesco Giuseppe ad emettere un ultimatum alla Serbia;</a:t>
            </a: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l’Italia </a:t>
            </a:r>
            <a:r>
              <a:rPr lang="it-IT" altLang="it-IT" sz="1800" dirty="0">
                <a:latin typeface="Arial" panose="020B0604020202020204" pitchFamily="34" charset="0"/>
              </a:rPr>
              <a:t>fu invece lasciata fuori </a:t>
            </a:r>
            <a:r>
              <a:rPr lang="it-IT" altLang="it-IT" sz="1800" dirty="0" err="1">
                <a:latin typeface="Arial" panose="020B0604020202020204" pitchFamily="34" charset="0"/>
              </a:rPr>
              <a:t>perchè</a:t>
            </a:r>
            <a:r>
              <a:rPr lang="it-IT" altLang="it-IT" sz="1800" dirty="0">
                <a:latin typeface="Arial" panose="020B0604020202020204" pitchFamily="34" charset="0"/>
              </a:rPr>
              <a:t> ritenuta inessenziale</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l’ultimatum </a:t>
            </a:r>
            <a:r>
              <a:rPr lang="it-IT" altLang="it-IT" sz="1800" dirty="0">
                <a:latin typeface="Arial" panose="020B0604020202020204" pitchFamily="34" charset="0"/>
              </a:rPr>
              <a:t>venne consegnato il 23 luglio ponendo come termine 48 ore; conteneva 15 punti con alcune condizioni ritenute inaccettabili (quelle che violavano la sovranità serba) e che infatti non furono accettate</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b="1" dirty="0" smtClean="0">
                <a:latin typeface="Arial" panose="020B0604020202020204" pitchFamily="34" charset="0"/>
              </a:rPr>
              <a:t>alle </a:t>
            </a:r>
            <a:r>
              <a:rPr lang="it-IT" altLang="it-IT" sz="1800" b="1" dirty="0">
                <a:latin typeface="Arial" panose="020B0604020202020204" pitchFamily="34" charset="0"/>
              </a:rPr>
              <a:t>ore 12 del 28 luglio l’Austria </a:t>
            </a:r>
            <a:r>
              <a:rPr lang="it-IT" altLang="it-IT" sz="1800" b="1" dirty="0">
                <a:latin typeface="Arial" panose="020B0604020202020204" pitchFamily="34" charset="0"/>
                <a:hlinkClick r:id="rId3" action="ppaction://hlinkfile"/>
              </a:rPr>
              <a:t>dichiarò ufficialmente guerra </a:t>
            </a:r>
            <a:r>
              <a:rPr lang="it-IT" altLang="it-IT" sz="1800" b="1" dirty="0">
                <a:latin typeface="Arial" panose="020B0604020202020204" pitchFamily="34" charset="0"/>
              </a:rPr>
              <a:t>alla Serbia.</a:t>
            </a:r>
            <a:r>
              <a:rPr lang="it-IT" altLang="it-IT" sz="1800" dirty="0">
                <a:latin typeface="Arial" panose="020B0604020202020204" pitchFamily="34" charset="0"/>
              </a:rPr>
              <a:t> </a:t>
            </a:r>
          </a:p>
        </p:txBody>
      </p:sp>
      <p:sp>
        <p:nvSpPr>
          <p:cNvPr id="57347" name="Title 1"/>
          <p:cNvSpPr>
            <a:spLocks noGrp="1"/>
          </p:cNvSpPr>
          <p:nvPr>
            <p:ph type="title" idx="4294967295"/>
          </p:nvPr>
        </p:nvSpPr>
        <p:spPr>
          <a:xfrm>
            <a:off x="1970088" y="58738"/>
            <a:ext cx="8229600" cy="633412"/>
          </a:xfrm>
        </p:spPr>
        <p:txBody>
          <a:bodyPr/>
          <a:lstStyle/>
          <a:p>
            <a:pPr eaLnBrk="1" hangingPunct="1"/>
            <a:r>
              <a:rPr lang="it-IT" altLang="it-IT" sz="2800">
                <a:solidFill>
                  <a:srgbClr val="0070C0"/>
                </a:solidFill>
              </a:rPr>
              <a:t>Cause della Grande Guerra: Crisi di Luglio</a:t>
            </a:r>
          </a:p>
        </p:txBody>
      </p:sp>
      <p:cxnSp>
        <p:nvCxnSpPr>
          <p:cNvPr id="7"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716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asellaDiTesto 2"/>
          <p:cNvSpPr txBox="1">
            <a:spLocks noChangeArrowheads="1"/>
          </p:cNvSpPr>
          <p:nvPr/>
        </p:nvSpPr>
        <p:spPr bwMode="auto">
          <a:xfrm>
            <a:off x="479376" y="836614"/>
            <a:ext cx="11089232"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spcAft>
                <a:spcPts val="600"/>
              </a:spcAft>
              <a:buFont typeface="Wingdings" panose="05000000000000000000" pitchFamily="2" charset="2"/>
              <a:buChar char="Ø"/>
            </a:pPr>
            <a:r>
              <a:rPr lang="it-IT" altLang="it-IT" sz="1600" dirty="0" smtClean="0">
                <a:latin typeface="Arial" panose="020B0604020202020204" pitchFamily="34" charset="0"/>
              </a:rPr>
              <a:t>28 </a:t>
            </a:r>
            <a:r>
              <a:rPr lang="it-IT" altLang="it-IT" sz="1600" dirty="0">
                <a:latin typeface="Arial" panose="020B0604020202020204" pitchFamily="34" charset="0"/>
              </a:rPr>
              <a:t>luglio: L'</a:t>
            </a:r>
            <a:r>
              <a:rPr lang="it-IT" altLang="it-IT" sz="1600" b="1" dirty="0">
                <a:latin typeface="Arial" panose="020B0604020202020204" pitchFamily="34" charset="0"/>
              </a:rPr>
              <a:t>Austria-Ungheria dichiara guerra alla Serbia</a:t>
            </a:r>
            <a:r>
              <a:rPr lang="it-IT" altLang="it-IT" sz="1600" dirty="0">
                <a:latin typeface="Arial" panose="020B0604020202020204" pitchFamily="34" charset="0"/>
              </a:rPr>
              <a:t>; all’insaputa di tutti, inizia la prima guerra mondiale che possiamo </a:t>
            </a:r>
            <a:r>
              <a:rPr lang="it-IT" altLang="it-IT" sz="1600" dirty="0" err="1">
                <a:latin typeface="Arial" panose="020B0604020202020204" pitchFamily="34" charset="0"/>
              </a:rPr>
              <a:t>suddivedere</a:t>
            </a:r>
            <a:r>
              <a:rPr lang="it-IT" altLang="it-IT" sz="1600" dirty="0">
                <a:latin typeface="Arial" panose="020B0604020202020204" pitchFamily="34" charset="0"/>
              </a:rPr>
              <a:t> in 5 fasi: </a:t>
            </a:r>
            <a:br>
              <a:rPr lang="it-IT" altLang="it-IT" sz="1600" dirty="0">
                <a:latin typeface="Arial" panose="020B0604020202020204" pitchFamily="34" charset="0"/>
              </a:rPr>
            </a:br>
            <a:r>
              <a:rPr lang="it-IT" altLang="it-IT" sz="1600" dirty="0">
                <a:solidFill>
                  <a:srgbClr val="0070C0"/>
                </a:solidFill>
                <a:latin typeface="Arial" panose="020B0604020202020204" pitchFamily="34" charset="0"/>
              </a:rPr>
              <a:t>1.Guerra di Movimento </a:t>
            </a:r>
            <a:br>
              <a:rPr lang="it-IT" altLang="it-IT" sz="1600" dirty="0">
                <a:solidFill>
                  <a:srgbClr val="0070C0"/>
                </a:solidFill>
                <a:latin typeface="Arial" panose="020B0604020202020204" pitchFamily="34" charset="0"/>
              </a:rPr>
            </a:br>
            <a:r>
              <a:rPr lang="it-IT" altLang="it-IT" sz="1600" dirty="0">
                <a:solidFill>
                  <a:srgbClr val="0070C0"/>
                </a:solidFill>
                <a:latin typeface="Arial" panose="020B0604020202020204" pitchFamily="34" charset="0"/>
              </a:rPr>
              <a:t>2.Guerra di Posizione (di Trincea )</a:t>
            </a:r>
            <a:br>
              <a:rPr lang="it-IT" altLang="it-IT" sz="1600" dirty="0">
                <a:solidFill>
                  <a:srgbClr val="0070C0"/>
                </a:solidFill>
                <a:latin typeface="Arial" panose="020B0604020202020204" pitchFamily="34" charset="0"/>
              </a:rPr>
            </a:br>
            <a:r>
              <a:rPr lang="it-IT" altLang="it-IT" sz="1600" dirty="0">
                <a:solidFill>
                  <a:srgbClr val="0070C0"/>
                </a:solidFill>
                <a:latin typeface="Arial" panose="020B0604020202020204" pitchFamily="34" charset="0"/>
              </a:rPr>
              <a:t>3.Entrata in guerra dell’Italia </a:t>
            </a:r>
            <a:br>
              <a:rPr lang="it-IT" altLang="it-IT" sz="1600" dirty="0">
                <a:solidFill>
                  <a:srgbClr val="0070C0"/>
                </a:solidFill>
                <a:latin typeface="Arial" panose="020B0604020202020204" pitchFamily="34" charset="0"/>
              </a:rPr>
            </a:br>
            <a:r>
              <a:rPr lang="it-IT" altLang="it-IT" sz="1600" dirty="0">
                <a:solidFill>
                  <a:srgbClr val="0070C0"/>
                </a:solidFill>
                <a:latin typeface="Arial" panose="020B0604020202020204" pitchFamily="34" charset="0"/>
              </a:rPr>
              <a:t>4.Ritiro dalla guerra della Russia (Rivoluzione d’ottobre)</a:t>
            </a:r>
            <a:br>
              <a:rPr lang="it-IT" altLang="it-IT" sz="1600" dirty="0">
                <a:solidFill>
                  <a:srgbClr val="0070C0"/>
                </a:solidFill>
                <a:latin typeface="Arial" panose="020B0604020202020204" pitchFamily="34" charset="0"/>
              </a:rPr>
            </a:br>
            <a:r>
              <a:rPr lang="it-IT" altLang="it-IT" sz="1600" dirty="0" smtClean="0">
                <a:solidFill>
                  <a:srgbClr val="0070C0"/>
                </a:solidFill>
                <a:latin typeface="Arial" panose="020B0604020202020204" pitchFamily="34" charset="0"/>
              </a:rPr>
              <a:t>5.Entrata </a:t>
            </a:r>
            <a:r>
              <a:rPr lang="it-IT" altLang="it-IT" sz="1600" dirty="0">
                <a:solidFill>
                  <a:srgbClr val="0070C0"/>
                </a:solidFill>
                <a:latin typeface="Arial" panose="020B0604020202020204" pitchFamily="34" charset="0"/>
              </a:rPr>
              <a:t>in guerra degli Stati Uniti</a:t>
            </a:r>
            <a:endParaRPr lang="it-IT" altLang="it-IT" sz="1600" dirty="0">
              <a:latin typeface="Arial" panose="020B0604020202020204" pitchFamily="34" charset="0"/>
            </a:endParaRPr>
          </a:p>
          <a:p>
            <a:pPr marL="285750" indent="-285750" eaLnBrk="1" hangingPunct="1">
              <a:spcBef>
                <a:spcPct val="0"/>
              </a:spcBef>
              <a:buFont typeface="Wingdings" panose="05000000000000000000" pitchFamily="2" charset="2"/>
              <a:buChar char="Ø"/>
            </a:pPr>
            <a:endParaRPr lang="it-IT" altLang="it-IT" sz="16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31 </a:t>
            </a:r>
            <a:r>
              <a:rPr lang="it-IT" altLang="it-IT" sz="1600" dirty="0">
                <a:latin typeface="Arial" panose="020B0604020202020204" pitchFamily="34" charset="0"/>
              </a:rPr>
              <a:t>luglio: Il governo tedesco invia due ultimatum alla Russia e alla </a:t>
            </a:r>
            <a:r>
              <a:rPr lang="it-IT" altLang="it-IT" sz="1600" dirty="0" smtClean="0">
                <a:latin typeface="Arial" panose="020B0604020202020204" pitchFamily="34" charset="0"/>
              </a:rPr>
              <a:t>Francia</a:t>
            </a:r>
            <a:br>
              <a:rPr lang="it-IT" altLang="it-IT" sz="1600" dirty="0" smtClean="0">
                <a:latin typeface="Arial" panose="020B0604020202020204" pitchFamily="34" charset="0"/>
              </a:rPr>
            </a:br>
            <a:r>
              <a:rPr lang="it-IT" altLang="it-IT" sz="1600" dirty="0" smtClean="0">
                <a:latin typeface="Arial" panose="020B0604020202020204" pitchFamily="34" charset="0"/>
              </a:rPr>
              <a:t>- </a:t>
            </a:r>
            <a:r>
              <a:rPr lang="it-IT" altLang="it-IT" sz="1600" dirty="0">
                <a:latin typeface="Arial" panose="020B0604020202020204" pitchFamily="34" charset="0"/>
              </a:rPr>
              <a:t>mobilitazione generale nell'Impero austro-ungarico</a:t>
            </a:r>
          </a:p>
          <a:p>
            <a:pPr eaLnBrk="1" hangingPunct="1">
              <a:spcBef>
                <a:spcPct val="0"/>
              </a:spcBef>
              <a:spcAft>
                <a:spcPts val="600"/>
              </a:spcAft>
              <a:buNone/>
            </a:pPr>
            <a:endParaRPr lang="it-IT" altLang="it-IT" sz="1600" dirty="0">
              <a:latin typeface="Arial" panose="020B0604020202020204" pitchFamily="34" charset="0"/>
            </a:endParaRPr>
          </a:p>
          <a:p>
            <a:pPr marL="285750" indent="-285750" eaLnBrk="1" hangingPunct="1">
              <a:spcBef>
                <a:spcPct val="0"/>
              </a:spcBef>
              <a:spcAft>
                <a:spcPts val="600"/>
              </a:spcAft>
              <a:buFont typeface="Wingdings" panose="05000000000000000000" pitchFamily="2" charset="2"/>
              <a:buChar char="Ø"/>
            </a:pPr>
            <a:r>
              <a:rPr lang="it-IT" altLang="it-IT" sz="1600" dirty="0" smtClean="0">
                <a:latin typeface="Arial" panose="020B0604020202020204" pitchFamily="34" charset="0"/>
              </a:rPr>
              <a:t>1º </a:t>
            </a:r>
            <a:r>
              <a:rPr lang="it-IT" altLang="it-IT" sz="1600" dirty="0">
                <a:latin typeface="Arial" panose="020B0604020202020204" pitchFamily="34" charset="0"/>
              </a:rPr>
              <a:t>agosto: la </a:t>
            </a:r>
            <a:r>
              <a:rPr lang="it-IT" altLang="it-IT" sz="1600" b="1" dirty="0">
                <a:latin typeface="Arial" panose="020B0604020202020204" pitchFamily="34" charset="0"/>
              </a:rPr>
              <a:t>Germania dichiara guerra alla Russia</a:t>
            </a:r>
            <a:r>
              <a:rPr lang="it-IT" altLang="it-IT" sz="1600" dirty="0">
                <a:latin typeface="Arial" panose="020B0604020202020204" pitchFamily="34" charset="0"/>
              </a:rPr>
              <a:t>. </a:t>
            </a: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2 </a:t>
            </a:r>
            <a:r>
              <a:rPr lang="it-IT" altLang="it-IT" sz="1600" dirty="0">
                <a:latin typeface="Arial" panose="020B0604020202020204" pitchFamily="34" charset="0"/>
              </a:rPr>
              <a:t>agosto: alleanza turco-tedesca: Germania e Impero ottomano siglano un trattato di alleanza segreto</a:t>
            </a:r>
          </a:p>
          <a:p>
            <a:pPr eaLnBrk="1" hangingPunct="1">
              <a:spcBef>
                <a:spcPct val="0"/>
              </a:spcBef>
              <a:buFontTx/>
              <a:buNone/>
            </a:pPr>
            <a:endParaRPr lang="it-IT" altLang="it-IT" sz="1600" dirty="0" smtClean="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3 </a:t>
            </a:r>
            <a:r>
              <a:rPr lang="it-IT" altLang="it-IT" sz="1600" dirty="0">
                <a:latin typeface="Arial" panose="020B0604020202020204" pitchFamily="34" charset="0"/>
              </a:rPr>
              <a:t>agosto: la </a:t>
            </a:r>
            <a:r>
              <a:rPr lang="it-IT" altLang="it-IT" sz="1600" b="1" dirty="0">
                <a:latin typeface="Arial" panose="020B0604020202020204" pitchFamily="34" charset="0"/>
              </a:rPr>
              <a:t>Germania dichiara guerra alla Francia</a:t>
            </a:r>
            <a:endParaRPr lang="it-IT" altLang="it-IT" sz="1600" dirty="0">
              <a:latin typeface="Arial" panose="020B0604020202020204" pitchFamily="34" charset="0"/>
            </a:endParaRPr>
          </a:p>
          <a:p>
            <a:pPr marL="285750" indent="-285750" eaLnBrk="1" hangingPunct="1">
              <a:spcBef>
                <a:spcPct val="0"/>
              </a:spcBef>
              <a:buFontTx/>
              <a:buChar char="-"/>
            </a:pPr>
            <a:r>
              <a:rPr lang="it-IT" altLang="it-IT" sz="1600" dirty="0" smtClean="0">
                <a:latin typeface="Arial" panose="020B0604020202020204" pitchFamily="34" charset="0"/>
              </a:rPr>
              <a:t>il </a:t>
            </a:r>
            <a:r>
              <a:rPr lang="it-IT" altLang="it-IT" sz="1600" dirty="0">
                <a:latin typeface="Arial" panose="020B0604020202020204" pitchFamily="34" charset="0"/>
              </a:rPr>
              <a:t>Regno d'Italia si proclama neutrale nonostante faccia parte della Triplice </a:t>
            </a:r>
            <a:r>
              <a:rPr lang="it-IT" altLang="it-IT" sz="1600" dirty="0" smtClean="0">
                <a:latin typeface="Arial" panose="020B0604020202020204" pitchFamily="34" charset="0"/>
              </a:rPr>
              <a:t>alleanza</a:t>
            </a:r>
          </a:p>
          <a:p>
            <a:pPr marL="285750" indent="-285750" eaLnBrk="1" hangingPunct="1">
              <a:spcBef>
                <a:spcPct val="0"/>
              </a:spcBef>
              <a:spcAft>
                <a:spcPts val="600"/>
              </a:spcAft>
              <a:buFontTx/>
              <a:buChar char="-"/>
            </a:pPr>
            <a:r>
              <a:rPr lang="it-IT" altLang="it-IT" sz="1600" dirty="0" smtClean="0">
                <a:latin typeface="Arial" panose="020B0604020202020204" pitchFamily="34" charset="0"/>
              </a:rPr>
              <a:t>il </a:t>
            </a:r>
            <a:r>
              <a:rPr lang="it-IT" altLang="it-IT" sz="1600" dirty="0">
                <a:latin typeface="Arial" panose="020B0604020202020204" pitchFamily="34" charset="0"/>
              </a:rPr>
              <a:t>Belgio rigetta </a:t>
            </a:r>
            <a:r>
              <a:rPr lang="it-IT" altLang="it-IT" sz="1600" dirty="0" smtClean="0">
                <a:latin typeface="Arial" panose="020B0604020202020204" pitchFamily="34" charset="0"/>
              </a:rPr>
              <a:t>un ultimatum tedesco che chiedeva collaborazione </a:t>
            </a: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4 </a:t>
            </a:r>
            <a:r>
              <a:rPr lang="it-IT" altLang="it-IT" sz="1600" dirty="0">
                <a:latin typeface="Arial" panose="020B0604020202020204" pitchFamily="34" charset="0"/>
              </a:rPr>
              <a:t>agosto: la </a:t>
            </a:r>
            <a:r>
              <a:rPr lang="it-IT" altLang="it-IT" sz="1600" b="1" dirty="0">
                <a:latin typeface="Arial" panose="020B0604020202020204" pitchFamily="34" charset="0"/>
              </a:rPr>
              <a:t>Germania dichiara guerra al Belgio</a:t>
            </a:r>
            <a:r>
              <a:rPr lang="it-IT" altLang="it-IT" sz="1600" dirty="0">
                <a:latin typeface="Arial" panose="020B0604020202020204" pitchFamily="34" charset="0"/>
              </a:rPr>
              <a:t> e lo invade</a:t>
            </a:r>
          </a:p>
          <a:p>
            <a:pPr marL="285750" indent="-285750" eaLnBrk="1" hangingPunct="1">
              <a:spcBef>
                <a:spcPct val="0"/>
              </a:spcBef>
              <a:spcAft>
                <a:spcPts val="600"/>
              </a:spcAft>
              <a:buFontTx/>
              <a:buChar char="-"/>
            </a:pPr>
            <a:r>
              <a:rPr lang="it-IT" altLang="it-IT" sz="1600" dirty="0" smtClean="0">
                <a:latin typeface="Arial" panose="020B0604020202020204" pitchFamily="34" charset="0"/>
              </a:rPr>
              <a:t>il </a:t>
            </a:r>
            <a:r>
              <a:rPr lang="it-IT" altLang="it-IT" sz="1600" dirty="0">
                <a:latin typeface="Arial" panose="020B0604020202020204" pitchFamily="34" charset="0"/>
              </a:rPr>
              <a:t>Regno Unito avanza un ultimatum nei confronti del governo tedesco chiedendo il rispetto della neutralità belga; davanti al rifiuto dei tedeschi, il </a:t>
            </a:r>
            <a:r>
              <a:rPr lang="it-IT" altLang="it-IT" sz="1600" b="1" dirty="0">
                <a:latin typeface="Arial" panose="020B0604020202020204" pitchFamily="34" charset="0"/>
              </a:rPr>
              <a:t>Regno Unito dichiara guerra alla </a:t>
            </a:r>
            <a:r>
              <a:rPr lang="it-IT" altLang="it-IT" sz="1600" b="1" dirty="0" smtClean="0">
                <a:latin typeface="Arial" panose="020B0604020202020204" pitchFamily="34" charset="0"/>
              </a:rPr>
              <a:t>Germania</a:t>
            </a:r>
          </a:p>
          <a:p>
            <a:pPr marL="285750" indent="-285750" eaLnBrk="1" hangingPunct="1">
              <a:spcBef>
                <a:spcPct val="0"/>
              </a:spcBef>
              <a:spcAft>
                <a:spcPts val="600"/>
              </a:spcAft>
              <a:buFontTx/>
              <a:buChar char="-"/>
            </a:pPr>
            <a:endParaRPr lang="it-IT" altLang="it-IT" sz="1600" b="1" dirty="0">
              <a:latin typeface="Arial" panose="020B0604020202020204" pitchFamily="34" charset="0"/>
            </a:endParaRPr>
          </a:p>
          <a:p>
            <a:pPr marL="285750" indent="-285750" eaLnBrk="1" hangingPunct="1">
              <a:spcBef>
                <a:spcPct val="0"/>
              </a:spcBef>
              <a:spcAft>
                <a:spcPts val="600"/>
              </a:spcAft>
              <a:buFontTx/>
              <a:buChar char="-"/>
            </a:pPr>
            <a:r>
              <a:rPr lang="it-IT" altLang="it-IT" sz="1600" dirty="0" smtClean="0">
                <a:latin typeface="Arial" panose="020B0604020202020204" pitchFamily="34" charset="0"/>
              </a:rPr>
              <a:t>In Italia </a:t>
            </a:r>
            <a:r>
              <a:rPr lang="it-IT" altLang="it-IT" sz="1600" dirty="0" smtClean="0">
                <a:latin typeface="Arial" panose="020B0604020202020204" pitchFamily="34" charset="0"/>
                <a:hlinkClick r:id="rId3" action="ppaction://hlinkfile"/>
              </a:rPr>
              <a:t>si ascoltava...</a:t>
            </a:r>
            <a:endParaRPr lang="it-IT" altLang="it-IT" sz="1600" dirty="0">
              <a:latin typeface="Arial" panose="020B0604020202020204" pitchFamily="34" charset="0"/>
            </a:endParaRPr>
          </a:p>
        </p:txBody>
      </p:sp>
      <p:sp>
        <p:nvSpPr>
          <p:cNvPr id="59395" name="Title 1"/>
          <p:cNvSpPr>
            <a:spLocks noGrp="1"/>
          </p:cNvSpPr>
          <p:nvPr>
            <p:ph type="title" idx="4294967295"/>
          </p:nvPr>
        </p:nvSpPr>
        <p:spPr>
          <a:xfrm>
            <a:off x="1970088" y="58738"/>
            <a:ext cx="8229600" cy="633412"/>
          </a:xfrm>
        </p:spPr>
        <p:txBody>
          <a:bodyPr/>
          <a:lstStyle/>
          <a:p>
            <a:pPr eaLnBrk="1" hangingPunct="1"/>
            <a:r>
              <a:rPr lang="it-IT" altLang="it-IT" sz="2800">
                <a:solidFill>
                  <a:srgbClr val="0070C0"/>
                </a:solidFill>
              </a:rPr>
              <a:t>Grande Guerra: Cronologia</a:t>
            </a:r>
          </a:p>
        </p:txBody>
      </p:sp>
      <p:cxnSp>
        <p:nvCxnSpPr>
          <p:cNvPr id="7"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54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sellaDiTesto 2"/>
          <p:cNvSpPr txBox="1">
            <a:spLocks noChangeArrowheads="1"/>
          </p:cNvSpPr>
          <p:nvPr/>
        </p:nvSpPr>
        <p:spPr bwMode="auto">
          <a:xfrm>
            <a:off x="5375920" y="1084089"/>
            <a:ext cx="6048671"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None/>
            </a:pPr>
            <a:r>
              <a:rPr lang="it-IT" altLang="it-IT" sz="1600" b="1" dirty="0">
                <a:solidFill>
                  <a:srgbClr val="0070C0"/>
                </a:solidFill>
                <a:latin typeface="Arial" panose="020B0604020202020204" pitchFamily="34" charset="0"/>
              </a:rPr>
              <a:t>I FASE: Guerra di MOVIMENTO</a:t>
            </a:r>
          </a:p>
          <a:p>
            <a:pPr marL="285750" indent="-285750" eaLnBrk="1" hangingPunct="1">
              <a:spcBef>
                <a:spcPct val="0"/>
              </a:spcBef>
              <a:spcAft>
                <a:spcPts val="600"/>
              </a:spcAft>
              <a:buFont typeface="Wingdings" panose="05000000000000000000" pitchFamily="2" charset="2"/>
              <a:buChar char="Ø"/>
            </a:pPr>
            <a:r>
              <a:rPr lang="it-IT" altLang="it-IT" sz="1600" dirty="0" smtClean="0">
                <a:latin typeface="Arial" panose="020B0604020202020204" pitchFamily="34" charset="0"/>
              </a:rPr>
              <a:t>5 </a:t>
            </a:r>
            <a:r>
              <a:rPr lang="it-IT" altLang="it-IT" sz="1600" dirty="0">
                <a:latin typeface="Arial" panose="020B0604020202020204" pitchFamily="34" charset="0"/>
              </a:rPr>
              <a:t>agosto: il </a:t>
            </a:r>
            <a:r>
              <a:rPr lang="it-IT" altLang="it-IT" sz="1600" b="1" dirty="0">
                <a:latin typeface="Arial" panose="020B0604020202020204" pitchFamily="34" charset="0"/>
              </a:rPr>
              <a:t>Regno del Montenegro dichiara guerra all'Austria-Ungheria</a:t>
            </a:r>
            <a:r>
              <a:rPr lang="it-IT" altLang="it-IT" sz="1600" dirty="0">
                <a:latin typeface="Arial" panose="020B0604020202020204" pitchFamily="34" charset="0"/>
              </a:rPr>
              <a:t>.</a:t>
            </a: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6 </a:t>
            </a:r>
            <a:r>
              <a:rPr lang="it-IT" altLang="it-IT" sz="1600" dirty="0">
                <a:latin typeface="Arial" panose="020B0604020202020204" pitchFamily="34" charset="0"/>
              </a:rPr>
              <a:t>agosto: l'</a:t>
            </a:r>
            <a:r>
              <a:rPr lang="it-IT" altLang="it-IT" sz="1600" b="1" dirty="0">
                <a:latin typeface="Arial" panose="020B0604020202020204" pitchFamily="34" charset="0"/>
              </a:rPr>
              <a:t>Austria-Ungheria dichiara guerra alla Russia</a:t>
            </a:r>
            <a:endParaRPr lang="it-IT" altLang="it-IT" sz="1600" dirty="0">
              <a:latin typeface="Arial" panose="020B0604020202020204" pitchFamily="34" charset="0"/>
            </a:endParaRPr>
          </a:p>
          <a:p>
            <a:pPr marL="285750" indent="-285750" eaLnBrk="1" hangingPunct="1">
              <a:spcBef>
                <a:spcPct val="0"/>
              </a:spcBef>
              <a:spcAft>
                <a:spcPts val="600"/>
              </a:spcAft>
              <a:buFont typeface="Wingdings" panose="05000000000000000000" pitchFamily="2" charset="2"/>
              <a:buChar char="Ø"/>
            </a:pPr>
            <a:r>
              <a:rPr lang="it-IT" altLang="it-IT" sz="1600" dirty="0" smtClean="0">
                <a:latin typeface="Arial" panose="020B0604020202020204" pitchFamily="34" charset="0"/>
              </a:rPr>
              <a:t>la </a:t>
            </a:r>
            <a:r>
              <a:rPr lang="it-IT" altLang="it-IT" sz="1600" b="1" dirty="0">
                <a:latin typeface="Arial" panose="020B0604020202020204" pitchFamily="34" charset="0"/>
              </a:rPr>
              <a:t>Serbia dichiara guerra alla Germania</a:t>
            </a:r>
            <a:endParaRPr lang="it-IT" altLang="it-IT" sz="16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9 </a:t>
            </a:r>
            <a:r>
              <a:rPr lang="it-IT" altLang="it-IT" sz="1600" dirty="0">
                <a:latin typeface="Arial" panose="020B0604020202020204" pitchFamily="34" charset="0"/>
              </a:rPr>
              <a:t>agosto: il </a:t>
            </a:r>
            <a:r>
              <a:rPr lang="it-IT" altLang="it-IT" sz="1600" b="1" dirty="0">
                <a:latin typeface="Arial" panose="020B0604020202020204" pitchFamily="34" charset="0"/>
              </a:rPr>
              <a:t>Montenegro dichiara guerra alla Germania</a:t>
            </a:r>
            <a:r>
              <a:rPr lang="it-IT" altLang="it-IT" sz="1600" dirty="0">
                <a:latin typeface="Arial" panose="020B0604020202020204" pitchFamily="34" charset="0"/>
              </a:rPr>
              <a:t>.</a:t>
            </a: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11 </a:t>
            </a:r>
            <a:r>
              <a:rPr lang="it-IT" altLang="it-IT" sz="1600" dirty="0">
                <a:latin typeface="Arial" panose="020B0604020202020204" pitchFamily="34" charset="0"/>
              </a:rPr>
              <a:t>agosto: la </a:t>
            </a:r>
            <a:r>
              <a:rPr lang="it-IT" altLang="it-IT" sz="1600" b="1" dirty="0">
                <a:latin typeface="Arial" panose="020B0604020202020204" pitchFamily="34" charset="0"/>
              </a:rPr>
              <a:t>Francia dichiara guerra all'Austria-Ungheria</a:t>
            </a:r>
            <a:r>
              <a:rPr lang="it-IT" altLang="it-IT" sz="1600" dirty="0">
                <a:latin typeface="Arial" panose="020B0604020202020204" pitchFamily="34" charset="0"/>
              </a:rPr>
              <a:t>.</a:t>
            </a:r>
          </a:p>
          <a:p>
            <a:pPr marL="285750" indent="-285750" eaLnBrk="1" hangingPunct="1">
              <a:spcBef>
                <a:spcPct val="0"/>
              </a:spcBef>
              <a:spcAft>
                <a:spcPts val="600"/>
              </a:spcAft>
              <a:buFont typeface="Wingdings" panose="05000000000000000000" pitchFamily="2" charset="2"/>
              <a:buChar char="Ø"/>
            </a:pPr>
            <a:r>
              <a:rPr lang="it-IT" altLang="it-IT" sz="1600" dirty="0" smtClean="0">
                <a:latin typeface="Arial" panose="020B0604020202020204" pitchFamily="34" charset="0"/>
              </a:rPr>
              <a:t>12 </a:t>
            </a:r>
            <a:r>
              <a:rPr lang="it-IT" altLang="it-IT" sz="1600" dirty="0">
                <a:latin typeface="Arial" panose="020B0604020202020204" pitchFamily="34" charset="0"/>
              </a:rPr>
              <a:t>agosto: Il </a:t>
            </a:r>
            <a:r>
              <a:rPr lang="it-IT" altLang="it-IT" sz="1600" b="1" dirty="0">
                <a:latin typeface="Arial" panose="020B0604020202020204" pitchFamily="34" charset="0"/>
              </a:rPr>
              <a:t>Regno Unito dichiara guerra all'Austria-Ungheria</a:t>
            </a:r>
            <a:r>
              <a:rPr lang="it-IT" altLang="it-IT" sz="1600" dirty="0">
                <a:latin typeface="Arial" panose="020B0604020202020204" pitchFamily="34" charset="0"/>
              </a:rPr>
              <a:t>. </a:t>
            </a:r>
          </a:p>
          <a:p>
            <a:pPr marL="285750" indent="-285750" eaLnBrk="1" hangingPunct="1">
              <a:spcBef>
                <a:spcPct val="0"/>
              </a:spcBef>
              <a:spcAft>
                <a:spcPts val="600"/>
              </a:spcAft>
              <a:buFont typeface="Wingdings" panose="05000000000000000000" pitchFamily="2" charset="2"/>
              <a:buChar char="Ø"/>
            </a:pPr>
            <a:r>
              <a:rPr lang="it-IT" altLang="it-IT" sz="1600" dirty="0" smtClean="0">
                <a:latin typeface="Arial" panose="020B0604020202020204" pitchFamily="34" charset="0"/>
              </a:rPr>
              <a:t>14 </a:t>
            </a:r>
            <a:r>
              <a:rPr lang="it-IT" altLang="it-IT" sz="1600" dirty="0">
                <a:latin typeface="Arial" panose="020B0604020202020204" pitchFamily="34" charset="0"/>
              </a:rPr>
              <a:t>agosto: </a:t>
            </a:r>
            <a:r>
              <a:rPr lang="it-IT" altLang="it-IT" sz="1600" b="1" dirty="0">
                <a:latin typeface="Arial" panose="020B0604020202020204" pitchFamily="34" charset="0"/>
              </a:rPr>
              <a:t>Battaglia delle frontiere</a:t>
            </a:r>
            <a:r>
              <a:rPr lang="it-IT" altLang="it-IT" sz="1600" dirty="0">
                <a:latin typeface="Arial" panose="020B0604020202020204" pitchFamily="34" charset="0"/>
              </a:rPr>
              <a:t>: truppe francesi invadono la Lorena, ma sono sconfitte dai tedeschi </a:t>
            </a:r>
            <a:r>
              <a:rPr lang="it-IT" altLang="it-IT" sz="1600" dirty="0" smtClean="0">
                <a:latin typeface="Arial" panose="020B0604020202020204" pitchFamily="34" charset="0"/>
              </a:rPr>
              <a:t>il </a:t>
            </a:r>
            <a:r>
              <a:rPr lang="it-IT" altLang="it-IT" sz="1600" dirty="0">
                <a:latin typeface="Arial" panose="020B0604020202020204" pitchFamily="34" charset="0"/>
              </a:rPr>
              <a:t>25 agosto seguente.</a:t>
            </a:r>
          </a:p>
          <a:p>
            <a:pPr marL="285750" indent="-285750" eaLnBrk="1" hangingPunct="1">
              <a:spcBef>
                <a:spcPct val="0"/>
              </a:spcBef>
              <a:spcAft>
                <a:spcPts val="600"/>
              </a:spcAft>
              <a:buFont typeface="Wingdings" panose="05000000000000000000" pitchFamily="2" charset="2"/>
              <a:buChar char="Ø"/>
            </a:pPr>
            <a:r>
              <a:rPr lang="it-IT" altLang="it-IT" sz="1600" dirty="0" smtClean="0">
                <a:latin typeface="Arial" panose="020B0604020202020204" pitchFamily="34" charset="0"/>
              </a:rPr>
              <a:t>22 </a:t>
            </a:r>
            <a:r>
              <a:rPr lang="it-IT" altLang="it-IT" sz="1600" dirty="0">
                <a:latin typeface="Arial" panose="020B0604020202020204" pitchFamily="34" charset="0"/>
              </a:rPr>
              <a:t>agosto: l'</a:t>
            </a:r>
            <a:r>
              <a:rPr lang="it-IT" altLang="it-IT" sz="1600" b="1" dirty="0">
                <a:latin typeface="Arial" panose="020B0604020202020204" pitchFamily="34" charset="0"/>
              </a:rPr>
              <a:t>Austria-Ungheria dichiara guerra al Belgio</a:t>
            </a:r>
            <a:r>
              <a:rPr lang="it-IT" altLang="it-IT" sz="1600" dirty="0">
                <a:latin typeface="Arial" panose="020B0604020202020204" pitchFamily="34" charset="0"/>
              </a:rPr>
              <a:t>. </a:t>
            </a: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23 </a:t>
            </a:r>
            <a:r>
              <a:rPr lang="it-IT" altLang="it-IT" sz="1600" dirty="0">
                <a:latin typeface="Arial" panose="020B0604020202020204" pitchFamily="34" charset="0"/>
              </a:rPr>
              <a:t>agosto: il </a:t>
            </a:r>
            <a:r>
              <a:rPr lang="it-IT" altLang="it-IT" sz="1600" b="1" dirty="0">
                <a:latin typeface="Arial" panose="020B0604020202020204" pitchFamily="34" charset="0"/>
              </a:rPr>
              <a:t>Giappone dichiara guerra alla Germania</a:t>
            </a:r>
            <a:r>
              <a:rPr lang="it-IT" altLang="it-IT" sz="1600" dirty="0">
                <a:latin typeface="Arial" panose="020B0604020202020204" pitchFamily="34" charset="0"/>
              </a:rPr>
              <a:t>.</a:t>
            </a:r>
          </a:p>
        </p:txBody>
      </p:sp>
      <p:sp>
        <p:nvSpPr>
          <p:cNvPr id="61443" name="Title 1"/>
          <p:cNvSpPr>
            <a:spLocks noGrp="1"/>
          </p:cNvSpPr>
          <p:nvPr>
            <p:ph type="title" idx="4294967295"/>
          </p:nvPr>
        </p:nvSpPr>
        <p:spPr>
          <a:xfrm>
            <a:off x="1970088" y="58738"/>
            <a:ext cx="8229600" cy="633412"/>
          </a:xfrm>
        </p:spPr>
        <p:txBody>
          <a:bodyPr/>
          <a:lstStyle/>
          <a:p>
            <a:pPr eaLnBrk="1" hangingPunct="1"/>
            <a:r>
              <a:rPr lang="it-IT" altLang="it-IT" sz="2800">
                <a:solidFill>
                  <a:srgbClr val="0070C0"/>
                </a:solidFill>
              </a:rPr>
              <a:t>Grande Guerra: Cronologia (2)</a:t>
            </a:r>
          </a:p>
        </p:txBody>
      </p:sp>
      <p:pic>
        <p:nvPicPr>
          <p:cNvPr id="61447" name="Picture 8" descr="https://upload.wikimedia.org/wikipedia/commons/thumb/3/31/Schlieffen_Plan_it.svg/800px-Schlieffen_Plan_i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1052514"/>
            <a:ext cx="453707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flipH="1">
            <a:off x="6023992" y="5461031"/>
            <a:ext cx="1152378" cy="461665"/>
          </a:xfrm>
          <a:prstGeom prst="rect">
            <a:avLst/>
          </a:prstGeom>
          <a:noFill/>
        </p:spPr>
        <p:txBody>
          <a:bodyPr wrap="square" rtlCol="0">
            <a:spAutoFit/>
          </a:bodyPr>
          <a:lstStyle/>
          <a:p>
            <a:r>
              <a:rPr lang="it-IT" sz="2400" dirty="0" smtClean="0">
                <a:sym typeface="Wingdings" panose="05000000000000000000" pitchFamily="2" charset="2"/>
                <a:hlinkClick r:id="rId4" action="ppaction://hlinkfile"/>
              </a:rPr>
              <a:t></a:t>
            </a:r>
            <a:endParaRPr lang="it-IT" sz="2400" dirty="0"/>
          </a:p>
        </p:txBody>
      </p:sp>
    </p:spTree>
    <p:extLst>
      <p:ext uri="{BB962C8B-B14F-4D97-AF65-F5344CB8AC3E}">
        <p14:creationId xmlns:p14="http://schemas.microsoft.com/office/powerpoint/2010/main" val="206854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1911 (2)</a:t>
            </a:r>
          </a:p>
        </p:txBody>
      </p:sp>
      <p:sp>
        <p:nvSpPr>
          <p:cNvPr id="18435" name="CasellaDiTesto 2"/>
          <p:cNvSpPr txBox="1">
            <a:spLocks noChangeArrowheads="1"/>
          </p:cNvSpPr>
          <p:nvPr/>
        </p:nvSpPr>
        <p:spPr bwMode="auto">
          <a:xfrm>
            <a:off x="479376" y="1064925"/>
            <a:ext cx="1108923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4 </a:t>
            </a:r>
            <a:r>
              <a:rPr lang="it-IT" altLang="it-IT" sz="1800" dirty="0">
                <a:latin typeface="Arial" panose="020B0604020202020204" pitchFamily="34" charset="0"/>
              </a:rPr>
              <a:t>giugno: il re </a:t>
            </a:r>
            <a:r>
              <a:rPr lang="it-IT" altLang="it-IT" sz="1800" dirty="0" smtClean="0">
                <a:latin typeface="Arial" panose="020B0604020202020204" pitchFamily="34" charset="0"/>
              </a:rPr>
              <a:t>Vittorio Emanuele </a:t>
            </a:r>
            <a:r>
              <a:rPr lang="it-IT" altLang="it-IT" sz="1800" dirty="0">
                <a:latin typeface="Arial" panose="020B0604020202020204" pitchFamily="34" charset="0"/>
              </a:rPr>
              <a:t>III inaugura a Roma il Vittoriano (l’</a:t>
            </a:r>
            <a:r>
              <a:rPr lang="it-IT" altLang="it-IT" sz="1800" b="1" dirty="0">
                <a:latin typeface="Arial" panose="020B0604020202020204" pitchFamily="34" charset="0"/>
                <a:hlinkClick r:id="rId3" action="ppaction://hlinkfile"/>
              </a:rPr>
              <a:t>Altare della Patria</a:t>
            </a:r>
            <a:r>
              <a:rPr lang="it-IT" altLang="it-IT" sz="1800" dirty="0">
                <a:latin typeface="Arial" panose="020B0604020202020204" pitchFamily="34" charset="0"/>
              </a:rPr>
              <a:t>)</a:t>
            </a:r>
          </a:p>
          <a:p>
            <a:pPr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a:latin typeface="Arial" panose="020B0604020202020204" pitchFamily="34" charset="0"/>
              </a:rPr>
              <a:t>14 giugno: il bastimento Olympic (gemello  del </a:t>
            </a:r>
            <a:r>
              <a:rPr lang="it-IT" altLang="it-IT" sz="1800" dirty="0" smtClean="0">
                <a:latin typeface="Arial" panose="020B0604020202020204" pitchFamily="34" charset="0"/>
              </a:rPr>
              <a:t>futuro Titanic </a:t>
            </a:r>
            <a:r>
              <a:rPr lang="it-IT" altLang="it-IT" sz="1800" dirty="0">
                <a:latin typeface="Arial" panose="020B0604020202020204" pitchFamily="34" charset="0"/>
              </a:rPr>
              <a:t>e del </a:t>
            </a:r>
            <a:r>
              <a:rPr lang="it-IT" altLang="it-IT" sz="1800" dirty="0" err="1">
                <a:latin typeface="Arial" panose="020B0604020202020204" pitchFamily="34" charset="0"/>
              </a:rPr>
              <a:t>Britannic</a:t>
            </a:r>
            <a:r>
              <a:rPr lang="it-IT" altLang="it-IT" sz="1800" dirty="0">
                <a:latin typeface="Arial" panose="020B0604020202020204" pitchFamily="34" charset="0"/>
              </a:rPr>
              <a:t>) effettua il viaggio inaugurale tra Southampton e New York, riuscito </a:t>
            </a:r>
            <a:r>
              <a:rPr lang="it-IT" altLang="it-IT" sz="1800" dirty="0" smtClean="0">
                <a:latin typeface="Arial" panose="020B0604020202020204" pitchFamily="34" charset="0"/>
              </a:rPr>
              <a:t>regolarmente</a:t>
            </a:r>
          </a:p>
          <a:p>
            <a:pPr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a:latin typeface="Arial" panose="020B0604020202020204" pitchFamily="34" charset="0"/>
              </a:rPr>
              <a:t>15 giugno: la progenitrice dell’</a:t>
            </a:r>
            <a:r>
              <a:rPr lang="it-IT" altLang="it-IT" sz="1800" b="1" dirty="0">
                <a:latin typeface="Arial" panose="020B0604020202020204" pitchFamily="34" charset="0"/>
              </a:rPr>
              <a:t>IBM</a:t>
            </a:r>
            <a:r>
              <a:rPr lang="it-IT" altLang="it-IT" sz="1800" dirty="0">
                <a:latin typeface="Arial" panose="020B0604020202020204" pitchFamily="34" charset="0"/>
              </a:rPr>
              <a:t> (la </a:t>
            </a:r>
            <a:r>
              <a:rPr lang="it-IT" altLang="it-IT" sz="1800" dirty="0" err="1">
                <a:latin typeface="Arial" panose="020B0604020202020204" pitchFamily="34" charset="0"/>
              </a:rPr>
              <a:t>Tabulating</a:t>
            </a:r>
            <a:r>
              <a:rPr lang="it-IT" altLang="it-IT" sz="1800" dirty="0">
                <a:latin typeface="Arial" panose="020B0604020202020204" pitchFamily="34" charset="0"/>
              </a:rPr>
              <a:t> Computing </a:t>
            </a:r>
            <a:r>
              <a:rPr lang="it-IT" altLang="it-IT" sz="1800" dirty="0" err="1">
                <a:latin typeface="Arial" panose="020B0604020202020204" pitchFamily="34" charset="0"/>
              </a:rPr>
              <a:t>Recording</a:t>
            </a:r>
            <a:r>
              <a:rPr lang="it-IT" altLang="it-IT" sz="1800" dirty="0">
                <a:latin typeface="Arial" panose="020B0604020202020204" pitchFamily="34" charset="0"/>
              </a:rPr>
              <a:t> Corporation) diventa una società per azioni e si quota in </a:t>
            </a:r>
            <a:r>
              <a:rPr lang="it-IT" altLang="it-IT" sz="1800" dirty="0" smtClean="0">
                <a:latin typeface="Arial" panose="020B0604020202020204" pitchFamily="34" charset="0"/>
              </a:rPr>
              <a:t>borsa</a:t>
            </a: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24 giugno: nasce in Argentina da famiglia italiana il pilota automobilista </a:t>
            </a:r>
            <a:r>
              <a:rPr lang="it-IT" altLang="it-IT" sz="1800" b="1" dirty="0" smtClean="0">
                <a:latin typeface="Arial" panose="020B0604020202020204" pitchFamily="34" charset="0"/>
              </a:rPr>
              <a:t>Juan Manuel Fangio</a:t>
            </a:r>
            <a:endParaRPr lang="it-IT" altLang="it-IT" sz="1800" b="1" dirty="0">
              <a:latin typeface="Arial" panose="020B0604020202020204" pitchFamily="34" charset="0"/>
            </a:endParaRPr>
          </a:p>
          <a:p>
            <a:pPr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7 luglio: nasce Gian  Carlo Menotti, creatore del </a:t>
            </a:r>
            <a:r>
              <a:rPr lang="it-IT" altLang="it-IT" sz="1800" b="1" dirty="0" smtClean="0">
                <a:latin typeface="Arial" panose="020B0604020202020204" pitchFamily="34" charset="0"/>
              </a:rPr>
              <a:t>Festival dei Due Mondi</a:t>
            </a:r>
            <a:r>
              <a:rPr lang="it-IT" altLang="it-IT" sz="1800" dirty="0" smtClean="0">
                <a:latin typeface="Arial" panose="020B0604020202020204" pitchFamily="34" charset="0"/>
              </a:rPr>
              <a:t> di Spoleto</a:t>
            </a:r>
          </a:p>
          <a:p>
            <a:pPr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16 luglio: nasce in Illinois </a:t>
            </a:r>
            <a:r>
              <a:rPr lang="it-IT" altLang="it-IT" sz="1800" b="1" dirty="0" smtClean="0">
                <a:latin typeface="Arial" panose="020B0604020202020204" pitchFamily="34" charset="0"/>
                <a:hlinkClick r:id="rId4" action="ppaction://hlinkfile"/>
              </a:rPr>
              <a:t>Ginger </a:t>
            </a:r>
            <a:r>
              <a:rPr lang="it-IT" altLang="it-IT" sz="1800" b="1" dirty="0" err="1" smtClean="0">
                <a:latin typeface="Arial" panose="020B0604020202020204" pitchFamily="34" charset="0"/>
                <a:hlinkClick r:id="rId4" action="ppaction://hlinkfile"/>
              </a:rPr>
              <a:t>Rogers</a:t>
            </a:r>
            <a:r>
              <a:rPr lang="it-IT" altLang="it-IT" sz="1800" dirty="0" smtClean="0">
                <a:latin typeface="Arial" panose="020B0604020202020204" pitchFamily="34" charset="0"/>
              </a:rPr>
              <a:t>, l'altra metà di Fred </a:t>
            </a:r>
            <a:r>
              <a:rPr lang="it-IT" altLang="it-IT" sz="1800" dirty="0" err="1" smtClean="0">
                <a:latin typeface="Arial" panose="020B0604020202020204" pitchFamily="34" charset="0"/>
              </a:rPr>
              <a:t>Astaire</a:t>
            </a: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a:latin typeface="Arial" panose="020B0604020202020204" pitchFamily="34" charset="0"/>
              </a:rPr>
              <a:t>21 agosto: l’operaio italiano Vincenzo </a:t>
            </a:r>
            <a:r>
              <a:rPr lang="it-IT" altLang="it-IT" sz="1800" dirty="0" err="1">
                <a:latin typeface="Arial" panose="020B0604020202020204" pitchFamily="34" charset="0"/>
              </a:rPr>
              <a:t>Peruggia</a:t>
            </a:r>
            <a:r>
              <a:rPr lang="it-IT" altLang="it-IT" sz="1800" dirty="0">
                <a:latin typeface="Arial" panose="020B0604020202020204" pitchFamily="34" charset="0"/>
              </a:rPr>
              <a:t> </a:t>
            </a:r>
            <a:r>
              <a:rPr lang="it-IT" altLang="it-IT" sz="1800" dirty="0">
                <a:latin typeface="Arial" panose="020B0604020202020204" pitchFamily="34" charset="0"/>
                <a:hlinkClick r:id="rId5" action="ppaction://hlinkfile"/>
              </a:rPr>
              <a:t>ruba dal Louvre la Gioconda</a:t>
            </a:r>
            <a:r>
              <a:rPr lang="it-IT" altLang="it-IT" sz="1800" dirty="0">
                <a:latin typeface="Arial" panose="020B0604020202020204" pitchFamily="34" charset="0"/>
              </a:rPr>
              <a:t> (restituita nel gennaio 1914)</a:t>
            </a:r>
          </a:p>
          <a:p>
            <a:pPr eaLnBrk="1" hangingPunct="1">
              <a:spcBef>
                <a:spcPct val="0"/>
              </a:spcBef>
              <a:buFont typeface="Wingdings" panose="05000000000000000000" pitchFamily="2" charset="2"/>
              <a:buChar char="Ø"/>
            </a:pP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19 settembre: nasce in Inghilterra lo scrittore di fantascienza William </a:t>
            </a:r>
            <a:r>
              <a:rPr lang="it-IT" altLang="it-IT" sz="1800" dirty="0" err="1" smtClean="0">
                <a:latin typeface="Arial" panose="020B0604020202020204" pitchFamily="34" charset="0"/>
              </a:rPr>
              <a:t>Golding</a:t>
            </a:r>
            <a:r>
              <a:rPr lang="it-IT" altLang="it-IT" sz="1800" dirty="0" smtClean="0">
                <a:latin typeface="Arial" panose="020B0604020202020204" pitchFamily="34" charset="0"/>
              </a:rPr>
              <a:t> (</a:t>
            </a:r>
            <a:r>
              <a:rPr lang="it-IT" altLang="it-IT" sz="1800" i="1" dirty="0" smtClean="0">
                <a:latin typeface="Arial" panose="020B0604020202020204" pitchFamily="34" charset="0"/>
              </a:rPr>
              <a:t>Il signore delle mosche</a:t>
            </a:r>
            <a:r>
              <a:rPr lang="it-IT" altLang="it-IT" sz="1800" dirty="0" smtClean="0">
                <a:latin typeface="Arial" panose="020B0604020202020204" pitchFamily="34" charset="0"/>
              </a:rPr>
              <a:t>)</a:t>
            </a:r>
            <a:endParaRPr lang="it-IT" altLang="it-IT" sz="1800" dirty="0">
              <a:latin typeface="Arial" panose="020B0604020202020204" pitchFamily="34" charset="0"/>
            </a:endParaRPr>
          </a:p>
        </p:txBody>
      </p:sp>
      <p:sp>
        <p:nvSpPr>
          <p:cNvPr id="18437"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38"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39"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40"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41"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cxnSp>
        <p:nvCxnSpPr>
          <p:cNvPr id="16"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asellaDiTesto 2"/>
          <p:cNvSpPr txBox="1">
            <a:spLocks noChangeArrowheads="1"/>
          </p:cNvSpPr>
          <p:nvPr/>
        </p:nvSpPr>
        <p:spPr bwMode="auto">
          <a:xfrm>
            <a:off x="479376" y="836614"/>
            <a:ext cx="10873208"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16 </a:t>
            </a:r>
            <a:r>
              <a:rPr lang="it-IT" altLang="it-IT" sz="1800" dirty="0">
                <a:latin typeface="Arial" panose="020B0604020202020204" pitchFamily="34" charset="0"/>
              </a:rPr>
              <a:t>agosto: Resa della piazzaforte belga di Liegi (prima vittoria dell’Alleanza</a:t>
            </a:r>
            <a:r>
              <a:rPr lang="it-IT" altLang="it-IT" sz="1800" dirty="0" smtClean="0">
                <a:latin typeface="Arial" panose="020B0604020202020204" pitchFamily="34" charset="0"/>
              </a:rPr>
              <a:t>)</a:t>
            </a:r>
            <a:endParaRPr lang="it-IT" altLang="it-IT" sz="1800" dirty="0">
              <a:latin typeface="Arial" panose="020B0604020202020204" pitchFamily="34" charset="0"/>
            </a:endParaRPr>
          </a:p>
          <a:p>
            <a:pPr marL="285750" indent="-285750" eaLnBrk="1" hangingPunct="1">
              <a:spcBef>
                <a:spcPct val="0"/>
              </a:spcBef>
              <a:spcAft>
                <a:spcPts val="600"/>
              </a:spcAft>
              <a:buFontTx/>
              <a:buChar char="-"/>
            </a:pPr>
            <a:r>
              <a:rPr lang="it-IT" altLang="it-IT" sz="1800" dirty="0" smtClean="0">
                <a:latin typeface="Arial" panose="020B0604020202020204" pitchFamily="34" charset="0"/>
              </a:rPr>
              <a:t>battaglia </a:t>
            </a:r>
            <a:r>
              <a:rPr lang="it-IT" altLang="it-IT" sz="1800" dirty="0">
                <a:latin typeface="Arial" panose="020B0604020202020204" pitchFamily="34" charset="0"/>
              </a:rPr>
              <a:t>del fiume </a:t>
            </a:r>
            <a:r>
              <a:rPr lang="it-IT" altLang="it-IT" sz="1800" dirty="0" err="1">
                <a:latin typeface="Arial" panose="020B0604020202020204" pitchFamily="34" charset="0"/>
              </a:rPr>
              <a:t>Jadar</a:t>
            </a:r>
            <a:r>
              <a:rPr lang="it-IT" altLang="it-IT" sz="1800" dirty="0">
                <a:latin typeface="Arial" panose="020B0604020202020204" pitchFamily="34" charset="0"/>
              </a:rPr>
              <a:t>: prima invasione austro-ungarica della Serbia, conclusasi con una dura sconfitta il 19 agosto seguente (prima vittoria dell’Intesa</a:t>
            </a:r>
            <a:r>
              <a:rPr lang="it-IT" altLang="it-IT" sz="1800" dirty="0" smtClean="0">
                <a:latin typeface="Arial" panose="020B0604020202020204" pitchFamily="34" charset="0"/>
              </a:rPr>
              <a:t>)</a:t>
            </a: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17 </a:t>
            </a:r>
            <a:r>
              <a:rPr lang="it-IT" altLang="it-IT" sz="1800" dirty="0">
                <a:latin typeface="Arial" panose="020B0604020202020204" pitchFamily="34" charset="0"/>
              </a:rPr>
              <a:t>agosto: inizia l'invasione russa della Prussia Orientale: i tedeschi ottengono una prima vittoria nella battaglia di </a:t>
            </a:r>
            <a:r>
              <a:rPr lang="it-IT" altLang="it-IT" sz="1800" dirty="0" err="1">
                <a:latin typeface="Arial" panose="020B0604020202020204" pitchFamily="34" charset="0"/>
              </a:rPr>
              <a:t>Stallupönen</a:t>
            </a:r>
            <a:r>
              <a:rPr lang="it-IT" altLang="it-IT" sz="1800" dirty="0">
                <a:latin typeface="Arial" panose="020B0604020202020204" pitchFamily="34" charset="0"/>
              </a:rPr>
              <a:t>, ma l'avanzata russa prosegue</a:t>
            </a:r>
            <a:r>
              <a:rPr lang="it-IT" altLang="it-IT" sz="1800" dirty="0" smtClean="0">
                <a:latin typeface="Arial" panose="020B0604020202020204" pitchFamily="34" charset="0"/>
              </a:rPr>
              <a:t>.</a:t>
            </a: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20 </a:t>
            </a:r>
            <a:r>
              <a:rPr lang="it-IT" altLang="it-IT" sz="1800" dirty="0">
                <a:latin typeface="Arial" panose="020B0604020202020204" pitchFamily="34" charset="0"/>
              </a:rPr>
              <a:t>agosto: i tedeschi entrano a </a:t>
            </a:r>
            <a:r>
              <a:rPr lang="it-IT" altLang="it-IT" sz="1800" dirty="0" smtClean="0">
                <a:latin typeface="Arial" panose="020B0604020202020204" pitchFamily="34" charset="0"/>
              </a:rPr>
              <a:t>Bruxelles</a:t>
            </a:r>
            <a:endParaRPr lang="it-IT" altLang="it-IT" sz="1800" dirty="0">
              <a:latin typeface="Arial" panose="020B0604020202020204" pitchFamily="34" charset="0"/>
            </a:endParaRPr>
          </a:p>
          <a:p>
            <a:pPr marL="285750" indent="-285750" eaLnBrk="1" hangingPunct="1">
              <a:spcBef>
                <a:spcPct val="0"/>
              </a:spcBef>
              <a:spcAft>
                <a:spcPts val="600"/>
              </a:spcAft>
              <a:buFontTx/>
              <a:buChar char="-"/>
            </a:pPr>
            <a:r>
              <a:rPr lang="it-IT" altLang="it-IT" sz="1800" dirty="0" smtClean="0">
                <a:latin typeface="Arial" panose="020B0604020202020204" pitchFamily="34" charset="0"/>
              </a:rPr>
              <a:t>i </a:t>
            </a:r>
            <a:r>
              <a:rPr lang="it-IT" altLang="it-IT" sz="1800" dirty="0">
                <a:latin typeface="Arial" panose="020B0604020202020204" pitchFamily="34" charset="0"/>
              </a:rPr>
              <a:t>russi sconfiggono i tedeschi nella battaglia di </a:t>
            </a:r>
            <a:r>
              <a:rPr lang="it-IT" altLang="it-IT" sz="1800" dirty="0" err="1">
                <a:latin typeface="Arial" panose="020B0604020202020204" pitchFamily="34" charset="0"/>
              </a:rPr>
              <a:t>Gumbinnen</a:t>
            </a:r>
            <a:r>
              <a:rPr lang="it-IT" altLang="it-IT" sz="1800" dirty="0">
                <a:latin typeface="Arial" panose="020B0604020202020204" pitchFamily="34" charset="0"/>
              </a:rPr>
              <a:t> in Prussia orientale</a:t>
            </a:r>
            <a:r>
              <a:rPr lang="it-IT" altLang="it-IT" sz="1800" dirty="0" smtClean="0">
                <a:latin typeface="Arial" panose="020B0604020202020204" pitchFamily="34" charset="0"/>
              </a:rPr>
              <a:t>.</a:t>
            </a: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21 </a:t>
            </a:r>
            <a:r>
              <a:rPr lang="it-IT" altLang="it-IT" sz="1800" dirty="0">
                <a:latin typeface="Arial" panose="020B0604020202020204" pitchFamily="34" charset="0"/>
              </a:rPr>
              <a:t>- 23 agosto: Battaglia delle Ardenne: i tedeschi infliggono una dura sconfitta alle forze francesi nella regione belga delle Ardenne.</a:t>
            </a:r>
          </a:p>
          <a:p>
            <a:pPr marL="285750" indent="-285750" eaLnBrk="1" hangingPunct="1">
              <a:spcBef>
                <a:spcPct val="0"/>
              </a:spcBef>
              <a:spcAft>
                <a:spcPts val="600"/>
              </a:spcAft>
              <a:buFontTx/>
              <a:buChar char="-"/>
            </a:pPr>
            <a:r>
              <a:rPr lang="it-IT" altLang="it-IT" sz="1800" dirty="0" smtClean="0">
                <a:latin typeface="Arial" panose="020B0604020202020204" pitchFamily="34" charset="0"/>
              </a:rPr>
              <a:t>Battaglia </a:t>
            </a:r>
            <a:r>
              <a:rPr lang="it-IT" altLang="it-IT" sz="1800" dirty="0">
                <a:latin typeface="Arial" panose="020B0604020202020204" pitchFamily="34" charset="0"/>
              </a:rPr>
              <a:t>di Charleroi: i tedeschi sconfiggono i francesi e continuano la loro avanzata in Belgio</a:t>
            </a:r>
            <a:r>
              <a:rPr lang="it-IT" altLang="it-IT" sz="1800" dirty="0" smtClean="0">
                <a:latin typeface="Arial" panose="020B0604020202020204" pitchFamily="34" charset="0"/>
              </a:rPr>
              <a:t>.</a:t>
            </a:r>
          </a:p>
          <a:p>
            <a:pPr marL="285750" indent="-285750" eaLnBrk="1" hangingPunct="1">
              <a:spcBef>
                <a:spcPct val="0"/>
              </a:spcBef>
              <a:spcAft>
                <a:spcPts val="600"/>
              </a:spcAft>
              <a:buFont typeface="Wingdings" panose="05000000000000000000" pitchFamily="2" charset="2"/>
              <a:buChar char="Ø"/>
            </a:pPr>
            <a:r>
              <a:rPr lang="it-IT" altLang="it-IT" sz="1800" dirty="0" smtClean="0">
                <a:latin typeface="Arial" panose="020B0604020202020204" pitchFamily="34" charset="0"/>
              </a:rPr>
              <a:t>22 </a:t>
            </a:r>
            <a:r>
              <a:rPr lang="it-IT" altLang="it-IT" sz="1800" dirty="0">
                <a:latin typeface="Arial" panose="020B0604020202020204" pitchFamily="34" charset="0"/>
              </a:rPr>
              <a:t>agosto: l'</a:t>
            </a:r>
            <a:r>
              <a:rPr lang="it-IT" altLang="it-IT" sz="1800" b="1" dirty="0">
                <a:latin typeface="Arial" panose="020B0604020202020204" pitchFamily="34" charset="0"/>
              </a:rPr>
              <a:t>Austria-Ungheria dichiara guerra al Belgio</a:t>
            </a:r>
            <a:r>
              <a:rPr lang="it-IT" altLang="it-IT" sz="1800" dirty="0">
                <a:latin typeface="Arial" panose="020B0604020202020204" pitchFamily="34" charset="0"/>
              </a:rPr>
              <a:t>. </a:t>
            </a: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23 </a:t>
            </a:r>
            <a:r>
              <a:rPr lang="it-IT" altLang="it-IT" sz="1800" dirty="0">
                <a:latin typeface="Arial" panose="020B0604020202020204" pitchFamily="34" charset="0"/>
              </a:rPr>
              <a:t>agosto: il </a:t>
            </a:r>
            <a:r>
              <a:rPr lang="it-IT" altLang="it-IT" sz="1800" b="1" dirty="0">
                <a:latin typeface="Arial" panose="020B0604020202020204" pitchFamily="34" charset="0"/>
              </a:rPr>
              <a:t>Giappone dichiara guerra alla Germania</a:t>
            </a:r>
            <a:r>
              <a:rPr lang="it-IT" altLang="it-IT" sz="1800" dirty="0">
                <a:latin typeface="Arial" panose="020B0604020202020204" pitchFamily="34" charset="0"/>
              </a:rPr>
              <a:t>.</a:t>
            </a:r>
          </a:p>
          <a:p>
            <a:pPr marL="285750" indent="-285750" eaLnBrk="1" hangingPunct="1">
              <a:spcBef>
                <a:spcPct val="0"/>
              </a:spcBef>
              <a:buFontTx/>
              <a:buChar char="-"/>
            </a:pPr>
            <a:r>
              <a:rPr lang="it-IT" altLang="it-IT" sz="1800" dirty="0" smtClean="0">
                <a:latin typeface="Arial" panose="020B0604020202020204" pitchFamily="34" charset="0"/>
              </a:rPr>
              <a:t>Battaglia </a:t>
            </a:r>
            <a:r>
              <a:rPr lang="it-IT" altLang="it-IT" sz="1800" dirty="0">
                <a:latin typeface="Arial" panose="020B0604020202020204" pitchFamily="34" charset="0"/>
              </a:rPr>
              <a:t>di </a:t>
            </a:r>
            <a:r>
              <a:rPr lang="it-IT" altLang="it-IT" sz="1800" dirty="0" err="1">
                <a:latin typeface="Arial" panose="020B0604020202020204" pitchFamily="34" charset="0"/>
              </a:rPr>
              <a:t>Mons</a:t>
            </a:r>
            <a:r>
              <a:rPr lang="it-IT" altLang="it-IT" sz="1800" dirty="0">
                <a:latin typeface="Arial" panose="020B0604020202020204" pitchFamily="34" charset="0"/>
              </a:rPr>
              <a:t>: primo importante scontro tra britannici e tedeschi della guerra; la BEF rallenta la marcia delle armate tedesche attraverso il Belgio ma è costretta a ripiegare</a:t>
            </a:r>
            <a:r>
              <a:rPr lang="it-IT" altLang="it-IT" sz="1800" dirty="0" smtClean="0">
                <a:latin typeface="Arial" panose="020B0604020202020204" pitchFamily="34" charset="0"/>
              </a:rPr>
              <a:t>.</a:t>
            </a:r>
          </a:p>
          <a:p>
            <a:pPr marL="285750" indent="-285750" eaLnBrk="1" hangingPunct="1">
              <a:spcBef>
                <a:spcPct val="0"/>
              </a:spcBef>
              <a:buFontTx/>
              <a:buChar char="-"/>
            </a:pPr>
            <a:r>
              <a:rPr lang="it-IT" altLang="it-IT" sz="1800" dirty="0" smtClean="0">
                <a:latin typeface="Arial" panose="020B0604020202020204" pitchFamily="34" charset="0"/>
              </a:rPr>
              <a:t>inizia </a:t>
            </a:r>
            <a:r>
              <a:rPr lang="it-IT" altLang="it-IT" sz="1800" dirty="0">
                <a:latin typeface="Arial" panose="020B0604020202020204" pitchFamily="34" charset="0"/>
              </a:rPr>
              <a:t>la battaglia di Galizia tra russi e austro-ungarici: prima vittoria dell'Austria-Ungheria nella battaglia di </a:t>
            </a:r>
            <a:r>
              <a:rPr lang="it-IT" altLang="it-IT" sz="1800" dirty="0" err="1">
                <a:latin typeface="Arial" panose="020B0604020202020204" pitchFamily="34" charset="0"/>
              </a:rPr>
              <a:t>Kraśnik</a:t>
            </a:r>
            <a:r>
              <a:rPr lang="it-IT" altLang="it-IT" sz="1800" dirty="0">
                <a:latin typeface="Arial" panose="020B0604020202020204" pitchFamily="34" charset="0"/>
              </a:rPr>
              <a:t>. </a:t>
            </a:r>
            <a:endParaRPr lang="it-IT" altLang="it-IT" sz="1800" dirty="0" smtClean="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24 </a:t>
            </a:r>
            <a:r>
              <a:rPr lang="it-IT" altLang="it-IT" sz="1800" dirty="0">
                <a:latin typeface="Arial" panose="020B0604020202020204" pitchFamily="34" charset="0"/>
              </a:rPr>
              <a:t>agosto: La battaglia delle frontiere si conclude con una vittoria tedesca; inizia la "Grande ritirata": le truppe francesi e britanniche si ritirano dal Belgio e dalla Francia settentrionale sotto i colpi dell'avanzata tedesca</a:t>
            </a:r>
            <a:r>
              <a:rPr lang="it-IT" altLang="it-IT" sz="1800" dirty="0" smtClean="0">
                <a:latin typeface="Arial" panose="020B0604020202020204" pitchFamily="34" charset="0"/>
              </a:rPr>
              <a:t>.</a:t>
            </a:r>
          </a:p>
          <a:p>
            <a:pPr eaLnBrk="1" hangingPunct="1">
              <a:spcBef>
                <a:spcPct val="0"/>
              </a:spcBef>
              <a:buFontTx/>
              <a:buNone/>
            </a:pPr>
            <a:endParaRPr lang="it-IT" altLang="it-IT" sz="1800" dirty="0">
              <a:latin typeface="Arial" panose="020B0604020202020204" pitchFamily="34" charset="0"/>
            </a:endParaRPr>
          </a:p>
        </p:txBody>
      </p:sp>
      <p:sp>
        <p:nvSpPr>
          <p:cNvPr id="63491" name="Title 1"/>
          <p:cNvSpPr>
            <a:spLocks noGrp="1"/>
          </p:cNvSpPr>
          <p:nvPr>
            <p:ph type="title" idx="4294967295"/>
          </p:nvPr>
        </p:nvSpPr>
        <p:spPr>
          <a:xfrm>
            <a:off x="1970088" y="58738"/>
            <a:ext cx="8229600" cy="633412"/>
          </a:xfrm>
        </p:spPr>
        <p:txBody>
          <a:bodyPr/>
          <a:lstStyle/>
          <a:p>
            <a:pPr eaLnBrk="1" hangingPunct="1"/>
            <a:r>
              <a:rPr lang="it-IT" altLang="it-IT" sz="2800">
                <a:solidFill>
                  <a:srgbClr val="0070C0"/>
                </a:solidFill>
              </a:rPr>
              <a:t>Grande Guerra: Cronologia (3)</a:t>
            </a:r>
          </a:p>
        </p:txBody>
      </p:sp>
      <p:cxnSp>
        <p:nvCxnSpPr>
          <p:cNvPr id="7"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flipH="1">
            <a:off x="10920536" y="4869160"/>
            <a:ext cx="648072" cy="461665"/>
          </a:xfrm>
          <a:prstGeom prst="rect">
            <a:avLst/>
          </a:prstGeom>
          <a:noFill/>
        </p:spPr>
        <p:txBody>
          <a:bodyPr wrap="square" rtlCol="0">
            <a:spAutoFit/>
          </a:bodyPr>
          <a:lstStyle/>
          <a:p>
            <a:r>
              <a:rPr lang="it-IT" sz="2400" dirty="0" smtClean="0">
                <a:sym typeface="Wingdings" panose="05000000000000000000" pitchFamily="2" charset="2"/>
                <a:hlinkClick r:id="rId3" action="ppaction://hlinkfile"/>
              </a:rPr>
              <a:t></a:t>
            </a:r>
            <a:endParaRPr lang="it-IT" sz="2400" dirty="0"/>
          </a:p>
        </p:txBody>
      </p:sp>
    </p:spTree>
    <p:extLst>
      <p:ext uri="{BB962C8B-B14F-4D97-AF65-F5344CB8AC3E}">
        <p14:creationId xmlns:p14="http://schemas.microsoft.com/office/powerpoint/2010/main" val="1806087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asellaDiTesto 2"/>
          <p:cNvSpPr txBox="1">
            <a:spLocks noChangeArrowheads="1"/>
          </p:cNvSpPr>
          <p:nvPr/>
        </p:nvSpPr>
        <p:spPr bwMode="auto">
          <a:xfrm>
            <a:off x="623392" y="836614"/>
            <a:ext cx="1072919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00" dirty="0">
                <a:latin typeface="Arial" panose="020B0604020202020204" pitchFamily="34" charset="0"/>
              </a:rPr>
              <a:t>&gt; 25 agosto: Il </a:t>
            </a:r>
            <a:r>
              <a:rPr lang="it-IT" altLang="it-IT" sz="1600" b="1" dirty="0">
                <a:latin typeface="Arial" panose="020B0604020202020204" pitchFamily="34" charset="0"/>
              </a:rPr>
              <a:t>Giappone dichiara guerra all'Austria-Ungheria</a:t>
            </a:r>
            <a:r>
              <a:rPr lang="it-IT" altLang="it-IT" sz="1600" dirty="0">
                <a:latin typeface="Arial" panose="020B0604020202020204" pitchFamily="34" charset="0"/>
              </a:rPr>
              <a:t>.</a:t>
            </a:r>
          </a:p>
          <a:p>
            <a:pPr eaLnBrk="1" hangingPunct="1">
              <a:spcBef>
                <a:spcPct val="0"/>
              </a:spcBef>
              <a:buFontTx/>
              <a:buNone/>
            </a:pPr>
            <a:endParaRPr lang="it-IT" altLang="it-IT" sz="1600" dirty="0">
              <a:latin typeface="Arial" panose="020B0604020202020204" pitchFamily="34" charset="0"/>
            </a:endParaRPr>
          </a:p>
          <a:p>
            <a:pPr eaLnBrk="1" hangingPunct="1">
              <a:spcBef>
                <a:spcPct val="0"/>
              </a:spcBef>
              <a:buFontTx/>
              <a:buNone/>
            </a:pPr>
            <a:r>
              <a:rPr lang="it-IT" altLang="it-IT" sz="1600" dirty="0">
                <a:latin typeface="Arial" panose="020B0604020202020204" pitchFamily="34" charset="0"/>
              </a:rPr>
              <a:t>&gt; 26 agosto: con la resa delle ultime guarnigioni tedesche gli anglo-francesi completano l'occupazione della colonia del </a:t>
            </a:r>
            <a:r>
              <a:rPr lang="it-IT" altLang="it-IT" sz="1600" dirty="0" err="1">
                <a:latin typeface="Arial" panose="020B0604020202020204" pitchFamily="34" charset="0"/>
              </a:rPr>
              <a:t>Togoland</a:t>
            </a:r>
            <a:r>
              <a:rPr lang="it-IT" altLang="it-IT" sz="1600" dirty="0">
                <a:latin typeface="Arial" panose="020B0604020202020204" pitchFamily="34" charset="0"/>
              </a:rPr>
              <a:t>. </a:t>
            </a:r>
          </a:p>
          <a:p>
            <a:pPr eaLnBrk="1" hangingPunct="1">
              <a:spcBef>
                <a:spcPct val="0"/>
              </a:spcBef>
              <a:spcAft>
                <a:spcPts val="600"/>
              </a:spcAft>
              <a:buNone/>
            </a:pPr>
            <a:endParaRPr lang="it-IT" altLang="it-IT" sz="1600" dirty="0">
              <a:latin typeface="Arial" panose="020B0604020202020204" pitchFamily="34" charset="0"/>
            </a:endParaRPr>
          </a:p>
          <a:p>
            <a:pPr eaLnBrk="1" hangingPunct="1">
              <a:spcBef>
                <a:spcPct val="0"/>
              </a:spcBef>
              <a:spcAft>
                <a:spcPts val="600"/>
              </a:spcAft>
              <a:buNone/>
            </a:pPr>
            <a:r>
              <a:rPr lang="it-IT" altLang="it-IT" sz="1600" dirty="0">
                <a:latin typeface="Arial" panose="020B0604020202020204" pitchFamily="34" charset="0"/>
              </a:rPr>
              <a:t>&gt; 28 agosto: Battaglia di </a:t>
            </a:r>
            <a:r>
              <a:rPr lang="it-IT" altLang="it-IT" sz="1600" dirty="0" err="1">
                <a:latin typeface="Arial" panose="020B0604020202020204" pitchFamily="34" charset="0"/>
              </a:rPr>
              <a:t>Helgoland</a:t>
            </a:r>
            <a:r>
              <a:rPr lang="it-IT" altLang="it-IT" sz="1600" dirty="0">
                <a:latin typeface="Arial" panose="020B0604020202020204" pitchFamily="34" charset="0"/>
              </a:rPr>
              <a:t>, primo importante scontro navale della guerra: una squadra navale della </a:t>
            </a:r>
            <a:r>
              <a:rPr lang="it-IT" altLang="it-IT" sz="1600" dirty="0" err="1">
                <a:latin typeface="Arial" panose="020B0604020202020204" pitchFamily="34" charset="0"/>
              </a:rPr>
              <a:t>Royal</a:t>
            </a:r>
            <a:r>
              <a:rPr lang="it-IT" altLang="it-IT" sz="1600" dirty="0">
                <a:latin typeface="Arial" panose="020B0604020202020204" pitchFamily="34" charset="0"/>
              </a:rPr>
              <a:t> </a:t>
            </a:r>
            <a:r>
              <a:rPr lang="it-IT" altLang="it-IT" sz="1600" dirty="0" err="1">
                <a:latin typeface="Arial" panose="020B0604020202020204" pitchFamily="34" charset="0"/>
              </a:rPr>
              <a:t>Navy</a:t>
            </a:r>
            <a:r>
              <a:rPr lang="it-IT" altLang="it-IT" sz="1600" dirty="0">
                <a:latin typeface="Arial" panose="020B0604020202020204" pitchFamily="34" charset="0"/>
              </a:rPr>
              <a:t> britannica sconfigge una formazione tedesca nella baia di </a:t>
            </a:r>
            <a:r>
              <a:rPr lang="it-IT" altLang="it-IT" sz="1600" dirty="0" err="1">
                <a:latin typeface="Arial" panose="020B0604020202020204" pitchFamily="34" charset="0"/>
              </a:rPr>
              <a:t>Helgoland</a:t>
            </a:r>
            <a:r>
              <a:rPr lang="it-IT" altLang="it-IT" sz="1600" dirty="0">
                <a:latin typeface="Arial" panose="020B0604020202020204" pitchFamily="34" charset="0"/>
              </a:rPr>
              <a:t>.</a:t>
            </a:r>
          </a:p>
          <a:p>
            <a:pPr eaLnBrk="1" hangingPunct="1">
              <a:spcBef>
                <a:spcPct val="0"/>
              </a:spcBef>
              <a:buFontTx/>
              <a:buNone/>
            </a:pPr>
            <a:r>
              <a:rPr lang="it-IT" altLang="it-IT" sz="1600" dirty="0">
                <a:latin typeface="Arial" panose="020B0604020202020204" pitchFamily="34" charset="0"/>
              </a:rPr>
              <a:t>&gt; 30 agosto: un aereo tedesco bombarda per la prima volta Parigi.</a:t>
            </a:r>
          </a:p>
          <a:p>
            <a:pPr eaLnBrk="1" hangingPunct="1">
              <a:spcBef>
                <a:spcPct val="0"/>
              </a:spcBef>
              <a:buFontTx/>
              <a:buNone/>
            </a:pPr>
            <a:endParaRPr lang="it-IT" altLang="it-IT" sz="1600" dirty="0">
              <a:latin typeface="Arial" panose="020B0604020202020204" pitchFamily="34" charset="0"/>
            </a:endParaRPr>
          </a:p>
        </p:txBody>
      </p:sp>
      <p:sp>
        <p:nvSpPr>
          <p:cNvPr id="65539" name="Title 1"/>
          <p:cNvSpPr>
            <a:spLocks noGrp="1"/>
          </p:cNvSpPr>
          <p:nvPr>
            <p:ph type="title" idx="4294967295"/>
          </p:nvPr>
        </p:nvSpPr>
        <p:spPr>
          <a:xfrm>
            <a:off x="1970088" y="58738"/>
            <a:ext cx="8229600" cy="633412"/>
          </a:xfrm>
        </p:spPr>
        <p:txBody>
          <a:bodyPr/>
          <a:lstStyle/>
          <a:p>
            <a:pPr eaLnBrk="1" hangingPunct="1"/>
            <a:r>
              <a:rPr lang="it-IT" altLang="it-IT" sz="2800">
                <a:solidFill>
                  <a:srgbClr val="0070C0"/>
                </a:solidFill>
              </a:rPr>
              <a:t>Grande Guerra: Cronologia (4)</a:t>
            </a:r>
          </a:p>
        </p:txBody>
      </p:sp>
      <p:pic>
        <p:nvPicPr>
          <p:cNvPr id="65543" name="Picture 8" descr="https://upload.wikimedia.org/wikipedia/commons/2/2d/Chain_of_Friendship_carto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3284538"/>
            <a:ext cx="48958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ttangolo 7"/>
          <p:cNvSpPr>
            <a:spLocks noChangeArrowheads="1"/>
          </p:cNvSpPr>
          <p:nvPr/>
        </p:nvSpPr>
        <p:spPr bwMode="auto">
          <a:xfrm>
            <a:off x="8183563" y="3789364"/>
            <a:ext cx="22336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latin typeface="Arial" panose="020B0604020202020204" pitchFamily="34" charset="0"/>
              </a:rPr>
              <a:t>3 settembre – Viene eletto papa Giacomo Della Chiesa. Prenderà il nome di Benedetto XV.</a:t>
            </a:r>
          </a:p>
        </p:txBody>
      </p:sp>
      <p:cxnSp>
        <p:nvCxnSpPr>
          <p:cNvPr id="9"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209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asellaDiTesto 2"/>
          <p:cNvSpPr txBox="1">
            <a:spLocks noChangeArrowheads="1"/>
          </p:cNvSpPr>
          <p:nvPr/>
        </p:nvSpPr>
        <p:spPr bwMode="auto">
          <a:xfrm>
            <a:off x="479376" y="836614"/>
            <a:ext cx="619268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00" b="1" dirty="0">
                <a:solidFill>
                  <a:srgbClr val="0070C0"/>
                </a:solidFill>
                <a:latin typeface="Arial" panose="020B0604020202020204" pitchFamily="34" charset="0"/>
              </a:rPr>
              <a:t>II FASE: GUERRA DI TRINCEA</a:t>
            </a: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5 </a:t>
            </a:r>
            <a:r>
              <a:rPr lang="it-IT" altLang="it-IT" sz="1600" dirty="0" err="1">
                <a:latin typeface="Arial" panose="020B0604020202020204" pitchFamily="34" charset="0"/>
              </a:rPr>
              <a:t>settembre:Inizia</a:t>
            </a:r>
            <a:r>
              <a:rPr lang="it-IT" altLang="it-IT" sz="1600" dirty="0">
                <a:latin typeface="Arial" panose="020B0604020202020204" pitchFamily="34" charset="0"/>
              </a:rPr>
              <a:t> la </a:t>
            </a:r>
            <a:r>
              <a:rPr lang="it-IT" altLang="it-IT" sz="1600" b="1" dirty="0">
                <a:latin typeface="Arial" panose="020B0604020202020204" pitchFamily="34" charset="0"/>
              </a:rPr>
              <a:t>prima battaglia della Marna</a:t>
            </a:r>
            <a:r>
              <a:rPr lang="it-IT" altLang="it-IT" sz="1600" dirty="0">
                <a:latin typeface="Arial" panose="020B0604020202020204" pitchFamily="34" charset="0"/>
              </a:rPr>
              <a:t>: contrattacco anglo-francese contro i tedeschi che vengono sconfitti dopo 7 giorni e ripiegano verso </a:t>
            </a:r>
            <a:r>
              <a:rPr lang="it-IT" altLang="it-IT" sz="1600" dirty="0" smtClean="0">
                <a:latin typeface="Arial" panose="020B0604020202020204" pitchFamily="34" charset="0"/>
              </a:rPr>
              <a:t>l’</a:t>
            </a:r>
            <a:r>
              <a:rPr lang="it-IT" altLang="it-IT" sz="1600" dirty="0" err="1" smtClean="0">
                <a:latin typeface="Arial" panose="020B0604020202020204" pitchFamily="34" charset="0"/>
              </a:rPr>
              <a:t>Aisne</a:t>
            </a:r>
            <a:endParaRPr lang="it-IT" altLang="it-IT" sz="1600" dirty="0" smtClean="0">
              <a:latin typeface="Arial" panose="020B0604020202020204" pitchFamily="34" charset="0"/>
            </a:endParaRPr>
          </a:p>
          <a:p>
            <a:pPr marL="285750" indent="-285750" eaLnBrk="1" hangingPunct="1">
              <a:spcBef>
                <a:spcPct val="0"/>
              </a:spcBef>
              <a:buFont typeface="Wingdings" panose="05000000000000000000" pitchFamily="2" charset="2"/>
              <a:buChar char="Ø"/>
            </a:pPr>
            <a:endParaRPr lang="it-IT" altLang="it-IT" sz="16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28 </a:t>
            </a:r>
            <a:r>
              <a:rPr lang="it-IT" altLang="it-IT" sz="1600" dirty="0">
                <a:latin typeface="Arial" panose="020B0604020202020204" pitchFamily="34" charset="0"/>
              </a:rPr>
              <a:t>settembre: inizia la “</a:t>
            </a:r>
            <a:r>
              <a:rPr lang="it-IT" altLang="it-IT" sz="1600" b="1" dirty="0">
                <a:latin typeface="Arial" panose="020B0604020202020204" pitchFamily="34" charset="0"/>
              </a:rPr>
              <a:t>corsa al mare</a:t>
            </a:r>
            <a:r>
              <a:rPr lang="it-IT" altLang="it-IT" sz="1600" dirty="0">
                <a:latin typeface="Arial" panose="020B0604020202020204" pitchFamily="34" charset="0"/>
              </a:rPr>
              <a:t>” con la quale francesi e tedeschi tentarono di aggirarsi sul fianco Nord</a:t>
            </a:r>
          </a:p>
          <a:p>
            <a:pPr marL="285750" indent="-285750" eaLnBrk="1" hangingPunct="1">
              <a:spcBef>
                <a:spcPct val="0"/>
              </a:spcBef>
              <a:buFont typeface="Wingdings" panose="05000000000000000000" pitchFamily="2" charset="2"/>
              <a:buChar char="Ø"/>
            </a:pPr>
            <a:endParaRPr lang="it-IT" altLang="it-IT" sz="16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29 </a:t>
            </a:r>
            <a:r>
              <a:rPr lang="it-IT" altLang="it-IT" sz="1600" dirty="0">
                <a:latin typeface="Arial" panose="020B0604020202020204" pitchFamily="34" charset="0"/>
              </a:rPr>
              <a:t>settembre: inizia la battaglia della Vistola tra imperi centrali e russi, conclusasi il 31 ottobre con un’importante vittoria dei russi</a:t>
            </a: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1 </a:t>
            </a:r>
            <a:r>
              <a:rPr lang="it-IT" altLang="it-IT" sz="1600" dirty="0">
                <a:latin typeface="Arial" panose="020B0604020202020204" pitchFamily="34" charset="0"/>
              </a:rPr>
              <a:t>novembre: la </a:t>
            </a:r>
            <a:r>
              <a:rPr lang="it-IT" altLang="it-IT" sz="1600" b="1" dirty="0">
                <a:latin typeface="Arial" panose="020B0604020202020204" pitchFamily="34" charset="0"/>
              </a:rPr>
              <a:t>Russia dichiara guerra all’Impero Ottomano</a:t>
            </a: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2 </a:t>
            </a:r>
            <a:r>
              <a:rPr lang="it-IT" altLang="it-IT" sz="1600" dirty="0">
                <a:latin typeface="Arial" panose="020B0604020202020204" pitchFamily="34" charset="0"/>
              </a:rPr>
              <a:t>novembre: la </a:t>
            </a:r>
            <a:r>
              <a:rPr lang="it-IT" altLang="it-IT" sz="1600" b="1" dirty="0">
                <a:latin typeface="Arial" panose="020B0604020202020204" pitchFamily="34" charset="0"/>
              </a:rPr>
              <a:t>Serbia dichiara guerra all’Impero Ottomano</a:t>
            </a: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3 </a:t>
            </a:r>
            <a:r>
              <a:rPr lang="it-IT" altLang="it-IT" sz="1600" dirty="0">
                <a:latin typeface="Arial" panose="020B0604020202020204" pitchFamily="34" charset="0"/>
              </a:rPr>
              <a:t>novembre: il </a:t>
            </a:r>
            <a:r>
              <a:rPr lang="it-IT" altLang="it-IT" sz="1600" b="1" dirty="0">
                <a:latin typeface="Arial" panose="020B0604020202020204" pitchFamily="34" charset="0"/>
              </a:rPr>
              <a:t>Montenegro dichiara guerra all’Impero Ottomano</a:t>
            </a:r>
          </a:p>
          <a:p>
            <a:pPr marL="285750" indent="-285750" eaLnBrk="1" hangingPunct="1">
              <a:spcBef>
                <a:spcPct val="0"/>
              </a:spcBef>
              <a:buFont typeface="Wingdings" panose="05000000000000000000" pitchFamily="2" charset="2"/>
              <a:buChar char="Ø"/>
            </a:pPr>
            <a:r>
              <a:rPr lang="it-IT" altLang="it-IT" sz="1600" dirty="0" smtClean="0">
                <a:latin typeface="Arial" panose="020B0604020202020204" pitchFamily="34" charset="0"/>
              </a:rPr>
              <a:t>5 </a:t>
            </a:r>
            <a:r>
              <a:rPr lang="it-IT" altLang="it-IT" sz="1600" dirty="0">
                <a:latin typeface="Arial" panose="020B0604020202020204" pitchFamily="34" charset="0"/>
              </a:rPr>
              <a:t>novembre: </a:t>
            </a:r>
            <a:r>
              <a:rPr lang="it-IT" altLang="it-IT" sz="1600" b="1" dirty="0">
                <a:latin typeface="Arial" panose="020B0604020202020204" pitchFamily="34" charset="0"/>
              </a:rPr>
              <a:t>Francia e Regno Unito dichiarano guerra all’Impero Ottomano</a:t>
            </a:r>
          </a:p>
          <a:p>
            <a:pPr marL="285750" indent="-285750" eaLnBrk="1" hangingPunct="1">
              <a:spcBef>
                <a:spcPct val="0"/>
              </a:spcBef>
              <a:buFont typeface="Wingdings" panose="05000000000000000000" pitchFamily="2" charset="2"/>
              <a:buChar char="Ø"/>
            </a:pPr>
            <a:endParaRPr lang="it-IT" altLang="it-IT" sz="1600" dirty="0" smtClean="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600" smtClean="0">
                <a:latin typeface="Arial" panose="020B0604020202020204" pitchFamily="34" charset="0"/>
              </a:rPr>
              <a:t>25 </a:t>
            </a:r>
            <a:r>
              <a:rPr lang="it-IT" altLang="it-IT" sz="1600" dirty="0">
                <a:latin typeface="Arial" panose="020B0604020202020204" pitchFamily="34" charset="0"/>
              </a:rPr>
              <a:t>dicembre: </a:t>
            </a:r>
            <a:r>
              <a:rPr lang="it-IT" altLang="it-IT" sz="1600" b="1" dirty="0">
                <a:latin typeface="Arial" panose="020B0604020202020204" pitchFamily="34" charset="0"/>
              </a:rPr>
              <a:t>Tregua di Natale</a:t>
            </a:r>
            <a:r>
              <a:rPr lang="it-IT" altLang="it-IT" sz="1600" dirty="0">
                <a:latin typeface="Arial" panose="020B0604020202020204" pitchFamily="34" charset="0"/>
              </a:rPr>
              <a:t>: soldati tedeschi e britannici si incontrano spontaneamente per festeggiare il Natale</a:t>
            </a:r>
          </a:p>
        </p:txBody>
      </p:sp>
      <p:sp>
        <p:nvSpPr>
          <p:cNvPr id="67587" name="Title 1"/>
          <p:cNvSpPr>
            <a:spLocks noGrp="1"/>
          </p:cNvSpPr>
          <p:nvPr>
            <p:ph type="title" idx="4294967295"/>
          </p:nvPr>
        </p:nvSpPr>
        <p:spPr>
          <a:xfrm>
            <a:off x="1970088" y="58738"/>
            <a:ext cx="8229600" cy="633412"/>
          </a:xfrm>
        </p:spPr>
        <p:txBody>
          <a:bodyPr/>
          <a:lstStyle/>
          <a:p>
            <a:pPr eaLnBrk="1" hangingPunct="1"/>
            <a:r>
              <a:rPr lang="it-IT" altLang="it-IT" sz="2800">
                <a:solidFill>
                  <a:srgbClr val="0070C0"/>
                </a:solidFill>
              </a:rPr>
              <a:t>Grande Guerra: Cronologia (5)</a:t>
            </a:r>
          </a:p>
        </p:txBody>
      </p:sp>
      <p:pic>
        <p:nvPicPr>
          <p:cNvPr id="67591" name="Picture 2" descr="https://upload.wikimedia.org/wikipedia/commons/f/fd/Race_to_the_Sea_19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546" y="836614"/>
            <a:ext cx="4310062"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flipH="1">
            <a:off x="5699956" y="2276872"/>
            <a:ext cx="648072" cy="461665"/>
          </a:xfrm>
          <a:prstGeom prst="rect">
            <a:avLst/>
          </a:prstGeom>
          <a:noFill/>
        </p:spPr>
        <p:txBody>
          <a:bodyPr wrap="square" rtlCol="0">
            <a:spAutoFit/>
          </a:bodyPr>
          <a:lstStyle/>
          <a:p>
            <a:r>
              <a:rPr lang="it-IT" sz="2400" dirty="0" smtClean="0">
                <a:sym typeface="Wingdings" panose="05000000000000000000" pitchFamily="2" charset="2"/>
                <a:hlinkClick r:id="rId4" action="ppaction://hlinkfile"/>
              </a:rPr>
              <a:t></a:t>
            </a:r>
            <a:endParaRPr lang="it-IT" sz="2400" dirty="0"/>
          </a:p>
        </p:txBody>
      </p:sp>
    </p:spTree>
    <p:extLst>
      <p:ext uri="{BB962C8B-B14F-4D97-AF65-F5344CB8AC3E}">
        <p14:creationId xmlns:p14="http://schemas.microsoft.com/office/powerpoint/2010/main" val="802647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1970088" y="58738"/>
            <a:ext cx="8229600" cy="633412"/>
          </a:xfrm>
        </p:spPr>
        <p:txBody>
          <a:bodyPr/>
          <a:lstStyle/>
          <a:p>
            <a:pPr eaLnBrk="1" hangingPunct="1"/>
            <a:r>
              <a:rPr lang="it-IT" altLang="it-IT" sz="3600"/>
              <a:t>continua...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1970088" y="58738"/>
            <a:ext cx="8229600" cy="633412"/>
          </a:xfrm>
        </p:spPr>
        <p:txBody>
          <a:bodyPr/>
          <a:lstStyle/>
          <a:p>
            <a:pPr eaLnBrk="1" hangingPunct="1"/>
            <a:r>
              <a:rPr lang="it-IT" altLang="it-IT" dirty="0" smtClean="0">
                <a:solidFill>
                  <a:srgbClr val="0070C0"/>
                </a:solidFill>
              </a:rPr>
              <a:t>1911 (3)</a:t>
            </a:r>
          </a:p>
        </p:txBody>
      </p:sp>
      <p:sp>
        <p:nvSpPr>
          <p:cNvPr id="18435" name="CasellaDiTesto 2"/>
          <p:cNvSpPr txBox="1">
            <a:spLocks noChangeArrowheads="1"/>
          </p:cNvSpPr>
          <p:nvPr/>
        </p:nvSpPr>
        <p:spPr bwMode="auto">
          <a:xfrm>
            <a:off x="479376" y="764704"/>
            <a:ext cx="11089231"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guerra </a:t>
            </a:r>
            <a:r>
              <a:rPr lang="it-IT" altLang="it-IT" sz="1800" dirty="0">
                <a:latin typeface="Arial" panose="020B0604020202020204" pitchFamily="34" charset="0"/>
              </a:rPr>
              <a:t>italo-turca (nota in Italia anche come </a:t>
            </a:r>
            <a:r>
              <a:rPr lang="it-IT" altLang="it-IT" sz="1800" b="1" dirty="0">
                <a:latin typeface="Arial" panose="020B0604020202020204" pitchFamily="34" charset="0"/>
                <a:hlinkClick r:id="rId3" action="ppaction://hlinkfile"/>
              </a:rPr>
              <a:t>campagna di Libia</a:t>
            </a:r>
            <a:r>
              <a:rPr lang="it-IT" altLang="it-IT" sz="1800" dirty="0">
                <a:latin typeface="Arial" panose="020B0604020202020204" pitchFamily="34" charset="0"/>
              </a:rPr>
              <a:t>) fu combattuta dal Regno d'Italia contro l'Impero ottomano tra il 29 settembre 1911 e il 18 ottobre 1912, per conquistare le regioni nordafricane della Tripolitania e della Cirenaica</a:t>
            </a: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venne </a:t>
            </a:r>
            <a:r>
              <a:rPr lang="it-IT" altLang="it-IT" sz="1800" dirty="0">
                <a:latin typeface="Arial" panose="020B0604020202020204" pitchFamily="34" charset="0"/>
              </a:rPr>
              <a:t>occupato anche il Dodecaneso, solo temporaneamente ma successivamente divenne definitivo con la rinuncia alla sovranità da parte turca</a:t>
            </a: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facile </a:t>
            </a:r>
            <a:r>
              <a:rPr lang="it-IT" altLang="it-IT" sz="1800" dirty="0">
                <a:latin typeface="Arial" panose="020B0604020202020204" pitchFamily="34" charset="0"/>
              </a:rPr>
              <a:t>vittoria italiana a causa della difficoltà turca a difendere le coste libiche via mare</a:t>
            </a: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anche </a:t>
            </a:r>
            <a:r>
              <a:rPr lang="it-IT" altLang="it-IT" sz="1800" dirty="0">
                <a:latin typeface="Arial" panose="020B0604020202020204" pitchFamily="34" charset="0"/>
              </a:rPr>
              <a:t>se minore, questa guerra fu una delle cause della I Guerra mondiale </a:t>
            </a:r>
            <a:r>
              <a:rPr lang="it-IT" altLang="it-IT" sz="1800" dirty="0" err="1">
                <a:latin typeface="Arial" panose="020B0604020202020204" pitchFamily="34" charset="0"/>
              </a:rPr>
              <a:t>perchè</a:t>
            </a:r>
            <a:r>
              <a:rPr lang="it-IT" altLang="it-IT" sz="1800" dirty="0">
                <a:latin typeface="Arial" panose="020B0604020202020204" pitchFamily="34" charset="0"/>
              </a:rPr>
              <a:t> aizzò il nazionalismo nei Balcani (che si ribellarono all'occupazione turca durante questa guerra stessa)</a:t>
            </a: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anteprima </a:t>
            </a:r>
            <a:r>
              <a:rPr lang="it-IT" altLang="it-IT" sz="1800" dirty="0">
                <a:latin typeface="Arial" panose="020B0604020202020204" pitchFamily="34" charset="0"/>
              </a:rPr>
              <a:t>di guerra tecnologica, con uso per la prima volta di: aeroplani, radiotelegrafia, automobili e motociclette</a:t>
            </a:r>
          </a:p>
          <a:p>
            <a:pPr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10 </a:t>
            </a:r>
            <a:r>
              <a:rPr lang="it-IT" altLang="it-IT" sz="1800" dirty="0">
                <a:latin typeface="Arial" panose="020B0604020202020204" pitchFamily="34" charset="0"/>
              </a:rPr>
              <a:t>ottobre: in Cina inizia la rivolta di </a:t>
            </a:r>
            <a:r>
              <a:rPr lang="it-IT" altLang="it-IT" sz="1800" dirty="0" err="1">
                <a:latin typeface="Arial" panose="020B0604020202020204" pitchFamily="34" charset="0"/>
              </a:rPr>
              <a:t>Wuchang</a:t>
            </a:r>
            <a:r>
              <a:rPr lang="it-IT" altLang="it-IT" sz="1800" dirty="0">
                <a:latin typeface="Arial" panose="020B0604020202020204" pitchFamily="34" charset="0"/>
              </a:rPr>
              <a:t> che porta alla Rivoluzione cinese del 1911 con cui </a:t>
            </a:r>
            <a:r>
              <a:rPr lang="it-IT" altLang="it-IT" sz="1800" dirty="0">
                <a:latin typeface="Arial" panose="020B0604020202020204" pitchFamily="34" charset="0"/>
                <a:hlinkClick r:id="rId4" action="ppaction://hlinkfile"/>
              </a:rPr>
              <a:t>fu cacciato</a:t>
            </a:r>
            <a:r>
              <a:rPr lang="it-IT" altLang="it-IT" sz="1800" dirty="0">
                <a:latin typeface="Arial" panose="020B0604020202020204" pitchFamily="34" charset="0"/>
              </a:rPr>
              <a:t> l’imperatore Pu </a:t>
            </a:r>
            <a:r>
              <a:rPr lang="it-IT" altLang="it-IT" sz="1800" dirty="0" err="1">
                <a:latin typeface="Arial" panose="020B0604020202020204" pitchFamily="34" charset="0"/>
              </a:rPr>
              <a:t>Yi</a:t>
            </a:r>
            <a:r>
              <a:rPr lang="it-IT" altLang="it-IT" sz="1800" dirty="0">
                <a:latin typeface="Arial" panose="020B0604020202020204" pitchFamily="34" charset="0"/>
              </a:rPr>
              <a:t> e fu poi proclamata la Repubblica cinese</a:t>
            </a:r>
            <a:r>
              <a:rPr lang="it-IT" altLang="it-IT" sz="1800" dirty="0" smtClean="0">
                <a:latin typeface="Arial" panose="020B0604020202020204" pitchFamily="34" charset="0"/>
              </a:rPr>
              <a:t>.</a:t>
            </a:r>
          </a:p>
          <a:p>
            <a:pPr eaLnBrk="1" hangingPunct="1">
              <a:spcBef>
                <a:spcPct val="0"/>
              </a:spcBef>
              <a:buFont typeface="Wingdings" panose="05000000000000000000" pitchFamily="2" charset="2"/>
              <a:buChar char="Ø"/>
            </a:pP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29 ottobre:  muore a Charleston negli </a:t>
            </a:r>
            <a:r>
              <a:rPr lang="it-IT" altLang="it-IT" sz="1800" dirty="0" err="1" smtClean="0">
                <a:latin typeface="Arial" panose="020B0604020202020204" pitchFamily="34" charset="0"/>
              </a:rPr>
              <a:t>States</a:t>
            </a:r>
            <a:r>
              <a:rPr lang="it-IT" altLang="it-IT" sz="1800" dirty="0" smtClean="0">
                <a:latin typeface="Arial" panose="020B0604020202020204" pitchFamily="34" charset="0"/>
              </a:rPr>
              <a:t> il giornalista </a:t>
            </a:r>
            <a:r>
              <a:rPr lang="it-IT" altLang="it-IT" sz="1800" b="1" dirty="0" smtClean="0">
                <a:latin typeface="Arial" panose="020B0604020202020204" pitchFamily="34" charset="0"/>
              </a:rPr>
              <a:t>Joseph Pulitzer</a:t>
            </a:r>
            <a:r>
              <a:rPr lang="it-IT" altLang="it-IT" sz="1800" dirty="0" smtClean="0">
                <a:latin typeface="Arial" panose="020B0604020202020204" pitchFamily="34" charset="0"/>
              </a:rPr>
              <a:t>, fondatore del celebre premio</a:t>
            </a: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3 dicembre: nasce a Milano, il compositore </a:t>
            </a:r>
            <a:r>
              <a:rPr lang="it-IT" altLang="it-IT" sz="1800" b="1" dirty="0" smtClean="0">
                <a:latin typeface="Arial" panose="020B0604020202020204" pitchFamily="34" charset="0"/>
              </a:rPr>
              <a:t>Nino Rota</a:t>
            </a:r>
            <a:r>
              <a:rPr lang="it-IT" altLang="it-IT" sz="1800" dirty="0" smtClean="0">
                <a:latin typeface="Arial" panose="020B0604020202020204" pitchFamily="34" charset="0"/>
              </a:rPr>
              <a:t>, celebre per la collaborazione con Fellini ma compone anche le musiche de Il Gattopardo di Visconti, con </a:t>
            </a:r>
            <a:r>
              <a:rPr lang="it-IT" altLang="it-IT" sz="1800" dirty="0" smtClean="0">
                <a:latin typeface="Arial" panose="020B0604020202020204" pitchFamily="34" charset="0"/>
                <a:hlinkClick r:id="rId5" action="ppaction://hlinkfile"/>
              </a:rPr>
              <a:t>canzoni</a:t>
            </a:r>
            <a:r>
              <a:rPr lang="it-IT" altLang="it-IT" sz="1800" dirty="0" smtClean="0">
                <a:latin typeface="Arial" panose="020B0604020202020204" pitchFamily="34" charset="0"/>
              </a:rPr>
              <a:t> ormai </a:t>
            </a:r>
            <a:r>
              <a:rPr lang="it-IT" altLang="it-IT" sz="1800" dirty="0" smtClean="0">
                <a:latin typeface="Arial" panose="020B0604020202020204" pitchFamily="34" charset="0"/>
                <a:hlinkClick r:id="rId6" action="ppaction://hlinkfile"/>
              </a:rPr>
              <a:t>leggendarie</a:t>
            </a:r>
            <a:r>
              <a:rPr lang="it-IT" altLang="it-IT" sz="1800" dirty="0" smtClean="0">
                <a:latin typeface="Arial" panose="020B0604020202020204" pitchFamily="34" charset="0"/>
              </a:rPr>
              <a:t>.</a:t>
            </a: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26 dicembre:  nasce a Bagheria il pittore </a:t>
            </a:r>
            <a:r>
              <a:rPr lang="it-IT" altLang="it-IT" sz="1800" b="1" dirty="0" smtClean="0">
                <a:latin typeface="Arial" panose="020B0604020202020204" pitchFamily="34" charset="0"/>
              </a:rPr>
              <a:t>Renato Guttuso</a:t>
            </a:r>
            <a:r>
              <a:rPr lang="it-IT" altLang="it-IT" sz="1800" dirty="0" smtClean="0">
                <a:latin typeface="Arial" panose="020B0604020202020204" pitchFamily="34" charset="0"/>
              </a:rPr>
              <a:t>.</a:t>
            </a:r>
            <a:endParaRPr lang="it-IT" altLang="it-IT" sz="1800" dirty="0">
              <a:latin typeface="Arial" panose="020B0604020202020204" pitchFamily="34" charset="0"/>
            </a:endParaRPr>
          </a:p>
          <a:p>
            <a:pPr eaLnBrk="1" hangingPunct="1">
              <a:spcBef>
                <a:spcPct val="0"/>
              </a:spcBef>
              <a:buFontTx/>
              <a:buChar char="-"/>
              <a:defRPr/>
            </a:pPr>
            <a:endParaRPr lang="it-IT" altLang="it-IT" sz="1800" dirty="0">
              <a:latin typeface="Arial" panose="020B0604020202020204" pitchFamily="34" charset="0"/>
            </a:endParaRPr>
          </a:p>
        </p:txBody>
      </p:sp>
      <p:sp>
        <p:nvSpPr>
          <p:cNvPr id="18437"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38"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39"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40"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41"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cxnSp>
        <p:nvCxnSpPr>
          <p:cNvPr id="16"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924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2"/>
          <p:cNvSpPr txBox="1">
            <a:spLocks noChangeArrowheads="1"/>
          </p:cNvSpPr>
          <p:nvPr/>
        </p:nvSpPr>
        <p:spPr bwMode="auto">
          <a:xfrm>
            <a:off x="623393" y="1211263"/>
            <a:ext cx="3816424"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buFont typeface="Wingdings" panose="05000000000000000000" pitchFamily="2" charset="2"/>
              <a:buChar char="Ø"/>
              <a:defRPr/>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defRPr/>
            </a:pPr>
            <a:r>
              <a:rPr lang="it-IT" altLang="it-IT" sz="1800" dirty="0" smtClean="0">
                <a:latin typeface="Arial" panose="020B0604020202020204" pitchFamily="34" charset="0"/>
              </a:rPr>
              <a:t>Scritta da due emigrati negli </a:t>
            </a:r>
            <a:r>
              <a:rPr lang="it-IT" altLang="it-IT" sz="1800" dirty="0" err="1" smtClean="0">
                <a:latin typeface="Arial" panose="020B0604020202020204" pitchFamily="34" charset="0"/>
              </a:rPr>
              <a:t>States</a:t>
            </a:r>
            <a:r>
              <a:rPr lang="it-IT" altLang="it-IT" sz="1800" dirty="0" smtClean="0">
                <a:latin typeface="Arial" panose="020B0604020202020204" pitchFamily="34" charset="0"/>
              </a:rPr>
              <a:t>, con l’autore del testo ad opera di un calabrese Riccardo </a:t>
            </a:r>
            <a:r>
              <a:rPr lang="it-IT" altLang="it-IT" sz="1800" dirty="0" err="1" smtClean="0">
                <a:latin typeface="Arial" panose="020B0604020202020204" pitchFamily="34" charset="0"/>
              </a:rPr>
              <a:t>Cordiferro</a:t>
            </a:r>
            <a:r>
              <a:rPr lang="it-IT" altLang="it-IT" sz="1800" dirty="0" smtClean="0">
                <a:latin typeface="Arial" panose="020B0604020202020204" pitchFamily="34" charset="0"/>
              </a:rPr>
              <a:t>, emigrato negli Stati Uniti</a:t>
            </a:r>
          </a:p>
          <a:p>
            <a:pPr marL="285750" indent="-285750" eaLnBrk="1" hangingPunct="1">
              <a:spcBef>
                <a:spcPct val="0"/>
              </a:spcBef>
              <a:buFont typeface="Wingdings" panose="05000000000000000000" pitchFamily="2" charset="2"/>
              <a:buChar char="Ø"/>
              <a:defRPr/>
            </a:pPr>
            <a:endParaRPr lang="it-IT" altLang="it-IT" sz="1800" dirty="0" smtClean="0">
              <a:latin typeface="Arial" panose="020B0604020202020204" pitchFamily="34" charset="0"/>
            </a:endParaRPr>
          </a:p>
          <a:p>
            <a:pPr marL="285750" indent="-285750" eaLnBrk="1" hangingPunct="1">
              <a:spcBef>
                <a:spcPct val="0"/>
              </a:spcBef>
              <a:buFont typeface="Wingdings" panose="05000000000000000000" pitchFamily="2" charset="2"/>
              <a:buChar char="Ø"/>
              <a:defRPr/>
            </a:pPr>
            <a:r>
              <a:rPr lang="it-IT" altLang="it-IT" sz="1800" dirty="0" smtClean="0">
                <a:latin typeface="Arial" panose="020B0604020202020204" pitchFamily="34" charset="0"/>
              </a:rPr>
              <a:t>Prima (e forse unico caso) di canzone napoletana di successo proveniente dagli Stati Uniti</a:t>
            </a:r>
          </a:p>
          <a:p>
            <a:pPr eaLnBrk="1" hangingPunct="1">
              <a:spcBef>
                <a:spcPct val="0"/>
              </a:spcBef>
              <a:buFont typeface="Arial" panose="020B0604020202020204" pitchFamily="34" charset="0"/>
              <a:buNone/>
              <a:defRPr/>
            </a:pPr>
            <a:endParaRPr lang="it-IT" altLang="it-IT" sz="1800" dirty="0">
              <a:latin typeface="Arial" panose="020B0604020202020204" pitchFamily="34" charset="0"/>
            </a:endParaRPr>
          </a:p>
          <a:p>
            <a:pPr eaLnBrk="1" hangingPunct="1">
              <a:spcBef>
                <a:spcPct val="0"/>
              </a:spcBef>
              <a:buFont typeface="Arial" panose="020B0604020202020204" pitchFamily="34" charset="0"/>
              <a:buNone/>
              <a:defRPr/>
            </a:pPr>
            <a:endParaRPr lang="it-IT" altLang="it-IT"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it-IT" altLang="it-IT" sz="1800" dirty="0">
              <a:latin typeface="Arial" panose="020B0604020202020204" pitchFamily="34" charset="0"/>
            </a:endParaRPr>
          </a:p>
          <a:p>
            <a:pPr eaLnBrk="1" hangingPunct="1">
              <a:spcBef>
                <a:spcPct val="0"/>
              </a:spcBef>
              <a:buFont typeface="Arial" panose="020B0604020202020204" pitchFamily="34" charset="0"/>
              <a:buNone/>
              <a:defRPr/>
            </a:pPr>
            <a:r>
              <a:rPr lang="it-IT" altLang="it-IT" sz="1800" dirty="0" smtClean="0">
                <a:latin typeface="Arial" panose="020B0604020202020204" pitchFamily="34" charset="0"/>
                <a:hlinkClick r:id="rId3" action="ppaction://hlinkfile"/>
              </a:rPr>
              <a:t>UNO</a:t>
            </a:r>
            <a:endParaRPr lang="it-IT" altLang="it-IT"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it-IT" altLang="it-IT" sz="1800" dirty="0">
              <a:latin typeface="Arial" panose="020B0604020202020204" pitchFamily="34" charset="0"/>
            </a:endParaRPr>
          </a:p>
          <a:p>
            <a:pPr eaLnBrk="1" hangingPunct="1">
              <a:spcBef>
                <a:spcPct val="0"/>
              </a:spcBef>
              <a:buFont typeface="Arial" panose="020B0604020202020204" pitchFamily="34" charset="0"/>
              <a:buNone/>
              <a:defRPr/>
            </a:pPr>
            <a:r>
              <a:rPr lang="it-IT" altLang="it-IT" sz="1800" dirty="0" smtClean="0">
                <a:latin typeface="Arial" panose="020B0604020202020204" pitchFamily="34" charset="0"/>
                <a:hlinkClick r:id="rId4" action="ppaction://hlinkfile"/>
              </a:rPr>
              <a:t>DUE</a:t>
            </a:r>
            <a:endParaRPr lang="it-IT" altLang="it-IT"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it-IT" altLang="it-IT" sz="1800" dirty="0">
              <a:latin typeface="Arial" panose="020B0604020202020204" pitchFamily="34" charset="0"/>
            </a:endParaRPr>
          </a:p>
          <a:p>
            <a:pPr eaLnBrk="1" hangingPunct="1">
              <a:spcBef>
                <a:spcPct val="0"/>
              </a:spcBef>
              <a:buFont typeface="Arial" panose="020B0604020202020204" pitchFamily="34" charset="0"/>
              <a:buNone/>
              <a:defRPr/>
            </a:pPr>
            <a:r>
              <a:rPr lang="it-IT" altLang="it-IT" sz="1800" dirty="0" smtClean="0">
                <a:latin typeface="Arial" panose="020B0604020202020204" pitchFamily="34" charset="0"/>
                <a:hlinkClick r:id="rId5" action="ppaction://hlinkfile"/>
              </a:rPr>
              <a:t>TRE</a:t>
            </a:r>
            <a:endParaRPr lang="it-IT" altLang="it-IT"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it-IT" altLang="it-IT" sz="1800" dirty="0">
              <a:latin typeface="Arial" panose="020B0604020202020204" pitchFamily="34" charset="0"/>
            </a:endParaRPr>
          </a:p>
        </p:txBody>
      </p:sp>
      <p:sp>
        <p:nvSpPr>
          <p:cNvPr id="20483" name="Title 1"/>
          <p:cNvSpPr>
            <a:spLocks noGrp="1"/>
          </p:cNvSpPr>
          <p:nvPr>
            <p:ph type="title" idx="4294967295"/>
          </p:nvPr>
        </p:nvSpPr>
        <p:spPr>
          <a:xfrm>
            <a:off x="1970088" y="58738"/>
            <a:ext cx="8229600" cy="633412"/>
          </a:xfrm>
        </p:spPr>
        <p:txBody>
          <a:bodyPr/>
          <a:lstStyle/>
          <a:p>
            <a:pPr eaLnBrk="1" hangingPunct="1"/>
            <a:r>
              <a:rPr lang="it-IT" altLang="it-IT" dirty="0" smtClean="0">
                <a:solidFill>
                  <a:srgbClr val="0070C0"/>
                </a:solidFill>
              </a:rPr>
              <a:t>1911 – Core ‘</a:t>
            </a:r>
            <a:r>
              <a:rPr lang="it-IT" altLang="it-IT" dirty="0" err="1" smtClean="0">
                <a:solidFill>
                  <a:srgbClr val="0070C0"/>
                </a:solidFill>
              </a:rPr>
              <a:t>ngrato</a:t>
            </a:r>
            <a:endParaRPr lang="it-IT" altLang="it-IT" dirty="0" smtClean="0">
              <a:solidFill>
                <a:srgbClr val="0070C0"/>
              </a:solidFill>
            </a:endParaRPr>
          </a:p>
        </p:txBody>
      </p:sp>
      <p:sp>
        <p:nvSpPr>
          <p:cNvPr id="20485"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6"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7"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8"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9"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cxnSp>
        <p:nvCxnSpPr>
          <p:cNvPr id="12"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CasellaDiTesto 2"/>
          <p:cNvSpPr txBox="1">
            <a:spLocks noChangeArrowheads="1"/>
          </p:cNvSpPr>
          <p:nvPr/>
        </p:nvSpPr>
        <p:spPr bwMode="auto">
          <a:xfrm>
            <a:off x="5951984" y="980728"/>
            <a:ext cx="4968552"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it-IT" altLang="it-IT" sz="2000" b="1" dirty="0">
                <a:latin typeface="Arial" panose="020B0604020202020204" pitchFamily="34" charset="0"/>
              </a:rPr>
              <a:t>«</a:t>
            </a:r>
            <a:r>
              <a:rPr lang="it-IT" altLang="it-IT" sz="2000" b="1" dirty="0" err="1">
                <a:latin typeface="Arial" panose="020B0604020202020204" pitchFamily="34" charset="0"/>
              </a:rPr>
              <a:t>Catarì</a:t>
            </a:r>
            <a:r>
              <a:rPr lang="it-IT" altLang="it-IT" sz="2000" b="1" dirty="0">
                <a:latin typeface="Arial" panose="020B0604020202020204" pitchFamily="34" charset="0"/>
              </a:rPr>
              <a:t>, </a:t>
            </a:r>
            <a:r>
              <a:rPr lang="it-IT" altLang="it-IT" sz="2000" b="1" dirty="0" err="1">
                <a:latin typeface="Arial" panose="020B0604020202020204" pitchFamily="34" charset="0"/>
              </a:rPr>
              <a:t>Catarì</a:t>
            </a:r>
            <a:r>
              <a:rPr lang="it-IT" altLang="it-IT" sz="2000" b="1" dirty="0">
                <a:latin typeface="Arial" panose="020B0604020202020204" pitchFamily="34" charset="0"/>
              </a:rPr>
              <a:t>,</a:t>
            </a:r>
          </a:p>
          <a:p>
            <a:pPr eaLnBrk="1" hangingPunct="1">
              <a:spcBef>
                <a:spcPct val="0"/>
              </a:spcBef>
              <a:buNone/>
              <a:defRPr/>
            </a:pPr>
            <a:r>
              <a:rPr lang="it-IT" altLang="it-IT" sz="2000" b="1" dirty="0" err="1">
                <a:latin typeface="Arial" panose="020B0604020202020204" pitchFamily="34" charset="0"/>
              </a:rPr>
              <a:t>Pecché</a:t>
            </a:r>
            <a:r>
              <a:rPr lang="it-IT" altLang="it-IT" sz="2000" b="1" dirty="0">
                <a:latin typeface="Arial" panose="020B0604020202020204" pitchFamily="34" charset="0"/>
              </a:rPr>
              <a:t> me dice 'sti parole amare,</a:t>
            </a:r>
          </a:p>
          <a:p>
            <a:pPr eaLnBrk="1" hangingPunct="1">
              <a:spcBef>
                <a:spcPct val="0"/>
              </a:spcBef>
              <a:buNone/>
              <a:defRPr/>
            </a:pPr>
            <a:r>
              <a:rPr lang="it-IT" altLang="it-IT" sz="2000" b="1" dirty="0" err="1">
                <a:latin typeface="Arial" panose="020B0604020202020204" pitchFamily="34" charset="0"/>
              </a:rPr>
              <a:t>Pecché</a:t>
            </a:r>
            <a:r>
              <a:rPr lang="it-IT" altLang="it-IT" sz="2000" b="1" dirty="0">
                <a:latin typeface="Arial" panose="020B0604020202020204" pitchFamily="34" charset="0"/>
              </a:rPr>
              <a:t> me </a:t>
            </a:r>
            <a:r>
              <a:rPr lang="it-IT" altLang="it-IT" sz="2000" b="1" dirty="0" err="1">
                <a:latin typeface="Arial" panose="020B0604020202020204" pitchFamily="34" charset="0"/>
              </a:rPr>
              <a:t>parle</a:t>
            </a:r>
            <a:r>
              <a:rPr lang="it-IT" altLang="it-IT" sz="2000" b="1" dirty="0">
                <a:latin typeface="Arial" panose="020B0604020202020204" pitchFamily="34" charset="0"/>
              </a:rPr>
              <a:t> e 'o core</a:t>
            </a:r>
          </a:p>
          <a:p>
            <a:pPr eaLnBrk="1" hangingPunct="1">
              <a:spcBef>
                <a:spcPct val="0"/>
              </a:spcBef>
              <a:buNone/>
              <a:defRPr/>
            </a:pPr>
            <a:r>
              <a:rPr lang="it-IT" altLang="it-IT" sz="2000" b="1" dirty="0">
                <a:latin typeface="Arial" panose="020B0604020202020204" pitchFamily="34" charset="0"/>
              </a:rPr>
              <a:t>Me </a:t>
            </a:r>
            <a:r>
              <a:rPr lang="it-IT" altLang="it-IT" sz="2000" b="1" dirty="0" err="1">
                <a:latin typeface="Arial" panose="020B0604020202020204" pitchFamily="34" charset="0"/>
              </a:rPr>
              <a:t>turmiente</a:t>
            </a:r>
            <a:r>
              <a:rPr lang="it-IT" altLang="it-IT" sz="2000" b="1" dirty="0">
                <a:latin typeface="Arial" panose="020B0604020202020204" pitchFamily="34" charset="0"/>
              </a:rPr>
              <a:t>, </a:t>
            </a:r>
            <a:r>
              <a:rPr lang="it-IT" altLang="it-IT" sz="2000" b="1" dirty="0" err="1">
                <a:latin typeface="Arial" panose="020B0604020202020204" pitchFamily="34" charset="0"/>
              </a:rPr>
              <a:t>Catarì</a:t>
            </a:r>
            <a:r>
              <a:rPr lang="it-IT" altLang="it-IT" sz="2000" b="1" dirty="0">
                <a:latin typeface="Arial" panose="020B0604020202020204" pitchFamily="34" charset="0"/>
              </a:rPr>
              <a:t>?</a:t>
            </a:r>
          </a:p>
          <a:p>
            <a:pPr eaLnBrk="1" hangingPunct="1">
              <a:spcBef>
                <a:spcPct val="0"/>
              </a:spcBef>
              <a:buNone/>
              <a:defRPr/>
            </a:pPr>
            <a:endParaRPr lang="it-IT" altLang="it-IT" sz="2000" b="1" dirty="0">
              <a:latin typeface="Arial" panose="020B0604020202020204" pitchFamily="34" charset="0"/>
            </a:endParaRPr>
          </a:p>
          <a:p>
            <a:pPr eaLnBrk="1" hangingPunct="1">
              <a:spcBef>
                <a:spcPct val="0"/>
              </a:spcBef>
              <a:buNone/>
              <a:defRPr/>
            </a:pPr>
            <a:r>
              <a:rPr lang="it-IT" altLang="it-IT" sz="2000" b="1" dirty="0" err="1">
                <a:latin typeface="Arial" panose="020B0604020202020204" pitchFamily="34" charset="0"/>
              </a:rPr>
              <a:t>Nun</a:t>
            </a:r>
            <a:r>
              <a:rPr lang="it-IT" altLang="it-IT" sz="2000" b="1" dirty="0">
                <a:latin typeface="Arial" panose="020B0604020202020204" pitchFamily="34" charset="0"/>
              </a:rPr>
              <a:t> te </a:t>
            </a:r>
            <a:r>
              <a:rPr lang="it-IT" altLang="it-IT" sz="2000" b="1" dirty="0" err="1">
                <a:latin typeface="Arial" panose="020B0604020202020204" pitchFamily="34" charset="0"/>
              </a:rPr>
              <a:t>scurdà</a:t>
            </a:r>
            <a:r>
              <a:rPr lang="it-IT" altLang="it-IT" sz="2000" b="1" dirty="0">
                <a:latin typeface="Arial" panose="020B0604020202020204" pitchFamily="34" charset="0"/>
              </a:rPr>
              <a:t> </a:t>
            </a:r>
            <a:r>
              <a:rPr lang="it-IT" altLang="it-IT" sz="2000" b="1" dirty="0" err="1">
                <a:latin typeface="Arial" panose="020B0604020202020204" pitchFamily="34" charset="0"/>
              </a:rPr>
              <a:t>ca</a:t>
            </a:r>
            <a:r>
              <a:rPr lang="it-IT" altLang="it-IT" sz="2000" b="1" dirty="0">
                <a:latin typeface="Arial" panose="020B0604020202020204" pitchFamily="34" charset="0"/>
              </a:rPr>
              <a:t> t'aggio dato 'o core, </a:t>
            </a:r>
            <a:r>
              <a:rPr lang="it-IT" altLang="it-IT" sz="2000" b="1" dirty="0" err="1">
                <a:latin typeface="Arial" panose="020B0604020202020204" pitchFamily="34" charset="0"/>
              </a:rPr>
              <a:t>Catarì</a:t>
            </a:r>
            <a:endParaRPr lang="it-IT" altLang="it-IT" sz="2000" b="1" dirty="0">
              <a:latin typeface="Arial" panose="020B0604020202020204" pitchFamily="34" charset="0"/>
            </a:endParaRPr>
          </a:p>
          <a:p>
            <a:pPr eaLnBrk="1" hangingPunct="1">
              <a:spcBef>
                <a:spcPct val="0"/>
              </a:spcBef>
              <a:buNone/>
              <a:defRPr/>
            </a:pPr>
            <a:r>
              <a:rPr lang="it-IT" altLang="it-IT" sz="2000" b="1" dirty="0" err="1">
                <a:latin typeface="Arial" panose="020B0604020202020204" pitchFamily="34" charset="0"/>
              </a:rPr>
              <a:t>Nun</a:t>
            </a:r>
            <a:r>
              <a:rPr lang="it-IT" altLang="it-IT" sz="2000" b="1" dirty="0">
                <a:latin typeface="Arial" panose="020B0604020202020204" pitchFamily="34" charset="0"/>
              </a:rPr>
              <a:t> te </a:t>
            </a:r>
            <a:r>
              <a:rPr lang="it-IT" altLang="it-IT" sz="2000" b="1" dirty="0" err="1">
                <a:latin typeface="Arial" panose="020B0604020202020204" pitchFamily="34" charset="0"/>
              </a:rPr>
              <a:t>scurdà</a:t>
            </a:r>
            <a:endParaRPr lang="it-IT" altLang="it-IT" sz="2000" b="1" dirty="0">
              <a:latin typeface="Arial" panose="020B0604020202020204" pitchFamily="34" charset="0"/>
            </a:endParaRPr>
          </a:p>
          <a:p>
            <a:pPr eaLnBrk="1" hangingPunct="1">
              <a:spcBef>
                <a:spcPct val="0"/>
              </a:spcBef>
              <a:buNone/>
              <a:defRPr/>
            </a:pPr>
            <a:endParaRPr lang="it-IT" altLang="it-IT" sz="2000" b="1" dirty="0">
              <a:latin typeface="Arial" panose="020B0604020202020204" pitchFamily="34" charset="0"/>
            </a:endParaRPr>
          </a:p>
          <a:p>
            <a:pPr eaLnBrk="1" hangingPunct="1">
              <a:spcBef>
                <a:spcPct val="0"/>
              </a:spcBef>
              <a:buNone/>
              <a:defRPr/>
            </a:pPr>
            <a:r>
              <a:rPr lang="it-IT" altLang="it-IT" sz="2000" b="1" dirty="0" err="1">
                <a:latin typeface="Arial" panose="020B0604020202020204" pitchFamily="34" charset="0"/>
              </a:rPr>
              <a:t>Catarì</a:t>
            </a:r>
            <a:r>
              <a:rPr lang="it-IT" altLang="it-IT" sz="2000" b="1" dirty="0">
                <a:latin typeface="Arial" panose="020B0604020202020204" pitchFamily="34" charset="0"/>
              </a:rPr>
              <a:t>, </a:t>
            </a:r>
            <a:r>
              <a:rPr lang="it-IT" altLang="it-IT" sz="2000" b="1" dirty="0" err="1">
                <a:latin typeface="Arial" panose="020B0604020202020204" pitchFamily="34" charset="0"/>
              </a:rPr>
              <a:t>Catarì</a:t>
            </a:r>
            <a:r>
              <a:rPr lang="it-IT" altLang="it-IT" sz="2000" b="1" dirty="0">
                <a:latin typeface="Arial" panose="020B0604020202020204" pitchFamily="34" charset="0"/>
              </a:rPr>
              <a:t>, che vene a </a:t>
            </a:r>
            <a:r>
              <a:rPr lang="it-IT" altLang="it-IT" sz="2000" b="1" dirty="0" err="1">
                <a:latin typeface="Arial" panose="020B0604020202020204" pitchFamily="34" charset="0"/>
              </a:rPr>
              <a:t>dicere</a:t>
            </a:r>
            <a:r>
              <a:rPr lang="it-IT" altLang="it-IT" sz="2000" b="1" dirty="0">
                <a:latin typeface="Arial" panose="020B0604020202020204" pitchFamily="34" charset="0"/>
              </a:rPr>
              <a:t>?</a:t>
            </a:r>
          </a:p>
          <a:p>
            <a:pPr eaLnBrk="1" hangingPunct="1">
              <a:spcBef>
                <a:spcPct val="0"/>
              </a:spcBef>
              <a:buNone/>
              <a:defRPr/>
            </a:pPr>
            <a:r>
              <a:rPr lang="it-IT" altLang="it-IT" sz="2000" b="1" dirty="0">
                <a:latin typeface="Arial" panose="020B0604020202020204" pitchFamily="34" charset="0"/>
              </a:rPr>
              <a:t>'</a:t>
            </a:r>
            <a:r>
              <a:rPr lang="it-IT" altLang="it-IT" sz="2000" b="1" dirty="0" err="1">
                <a:latin typeface="Arial" panose="020B0604020202020204" pitchFamily="34" charset="0"/>
              </a:rPr>
              <a:t>Stu</a:t>
            </a:r>
            <a:r>
              <a:rPr lang="it-IT" altLang="it-IT" sz="2000" b="1" dirty="0">
                <a:latin typeface="Arial" panose="020B0604020202020204" pitchFamily="34" charset="0"/>
              </a:rPr>
              <a:t> </a:t>
            </a:r>
            <a:r>
              <a:rPr lang="it-IT" altLang="it-IT" sz="2000" b="1" dirty="0" err="1">
                <a:latin typeface="Arial" panose="020B0604020202020204" pitchFamily="34" charset="0"/>
              </a:rPr>
              <a:t>parlà</a:t>
            </a:r>
            <a:r>
              <a:rPr lang="it-IT" altLang="it-IT" sz="2000" b="1" dirty="0">
                <a:latin typeface="Arial" panose="020B0604020202020204" pitchFamily="34" charset="0"/>
              </a:rPr>
              <a:t> che me dà </a:t>
            </a:r>
            <a:r>
              <a:rPr lang="it-IT" altLang="it-IT" sz="2000" b="1" dirty="0" err="1">
                <a:latin typeface="Arial" panose="020B0604020202020204" pitchFamily="34" charset="0"/>
              </a:rPr>
              <a:t>spaseme</a:t>
            </a:r>
            <a:endParaRPr lang="it-IT" altLang="it-IT" sz="2000" b="1" dirty="0">
              <a:latin typeface="Arial" panose="020B0604020202020204" pitchFamily="34" charset="0"/>
            </a:endParaRPr>
          </a:p>
          <a:p>
            <a:pPr eaLnBrk="1" hangingPunct="1">
              <a:spcBef>
                <a:spcPct val="0"/>
              </a:spcBef>
              <a:buNone/>
              <a:defRPr/>
            </a:pPr>
            <a:r>
              <a:rPr lang="it-IT" altLang="it-IT" sz="2000" b="1" dirty="0">
                <a:latin typeface="Arial" panose="020B0604020202020204" pitchFamily="34" charset="0"/>
              </a:rPr>
              <a:t>Tu </a:t>
            </a:r>
            <a:r>
              <a:rPr lang="it-IT" altLang="it-IT" sz="2000" b="1" dirty="0" err="1">
                <a:latin typeface="Arial" panose="020B0604020202020204" pitchFamily="34" charset="0"/>
              </a:rPr>
              <a:t>nun</a:t>
            </a:r>
            <a:r>
              <a:rPr lang="it-IT" altLang="it-IT" sz="2000" b="1" dirty="0">
                <a:latin typeface="Arial" panose="020B0604020202020204" pitchFamily="34" charset="0"/>
              </a:rPr>
              <a:t> ce </a:t>
            </a:r>
            <a:r>
              <a:rPr lang="it-IT" altLang="it-IT" sz="2000" b="1" dirty="0" err="1">
                <a:latin typeface="Arial" panose="020B0604020202020204" pitchFamily="34" charset="0"/>
              </a:rPr>
              <a:t>pienze</a:t>
            </a:r>
            <a:r>
              <a:rPr lang="it-IT" altLang="it-IT" sz="2000" b="1" dirty="0">
                <a:latin typeface="Arial" panose="020B0604020202020204" pitchFamily="34" charset="0"/>
              </a:rPr>
              <a:t> a '</a:t>
            </a:r>
            <a:r>
              <a:rPr lang="it-IT" altLang="it-IT" sz="2000" b="1" dirty="0" err="1">
                <a:latin typeface="Arial" panose="020B0604020202020204" pitchFamily="34" charset="0"/>
              </a:rPr>
              <a:t>stu</a:t>
            </a:r>
            <a:r>
              <a:rPr lang="it-IT" altLang="it-IT" sz="2000" b="1" dirty="0">
                <a:latin typeface="Arial" panose="020B0604020202020204" pitchFamily="34" charset="0"/>
              </a:rPr>
              <a:t> </a:t>
            </a:r>
            <a:r>
              <a:rPr lang="it-IT" altLang="it-IT" sz="2000" b="1" dirty="0" err="1">
                <a:latin typeface="Arial" panose="020B0604020202020204" pitchFamily="34" charset="0"/>
              </a:rPr>
              <a:t>dulore</a:t>
            </a:r>
            <a:r>
              <a:rPr lang="it-IT" altLang="it-IT" sz="2000" b="1" dirty="0">
                <a:latin typeface="Arial" panose="020B0604020202020204" pitchFamily="34" charset="0"/>
              </a:rPr>
              <a:t> mio</a:t>
            </a:r>
          </a:p>
          <a:p>
            <a:pPr eaLnBrk="1" hangingPunct="1">
              <a:spcBef>
                <a:spcPct val="0"/>
              </a:spcBef>
              <a:buNone/>
              <a:defRPr/>
            </a:pPr>
            <a:r>
              <a:rPr lang="it-IT" altLang="it-IT" sz="2000" b="1" dirty="0">
                <a:latin typeface="Arial" panose="020B0604020202020204" pitchFamily="34" charset="0"/>
              </a:rPr>
              <a:t>Tu </a:t>
            </a:r>
            <a:r>
              <a:rPr lang="it-IT" altLang="it-IT" sz="2000" b="1" dirty="0" err="1">
                <a:latin typeface="Arial" panose="020B0604020202020204" pitchFamily="34" charset="0"/>
              </a:rPr>
              <a:t>nun</a:t>
            </a:r>
            <a:r>
              <a:rPr lang="it-IT" altLang="it-IT" sz="2000" b="1" dirty="0">
                <a:latin typeface="Arial" panose="020B0604020202020204" pitchFamily="34" charset="0"/>
              </a:rPr>
              <a:t> ce </a:t>
            </a:r>
            <a:r>
              <a:rPr lang="it-IT" altLang="it-IT" sz="2000" b="1" dirty="0" err="1">
                <a:latin typeface="Arial" panose="020B0604020202020204" pitchFamily="34" charset="0"/>
              </a:rPr>
              <a:t>pienze</a:t>
            </a:r>
            <a:r>
              <a:rPr lang="it-IT" altLang="it-IT" sz="2000" b="1" dirty="0">
                <a:latin typeface="Arial" panose="020B0604020202020204" pitchFamily="34" charset="0"/>
              </a:rPr>
              <a:t>, tu </a:t>
            </a:r>
            <a:r>
              <a:rPr lang="it-IT" altLang="it-IT" sz="2000" b="1" dirty="0" err="1">
                <a:latin typeface="Arial" panose="020B0604020202020204" pitchFamily="34" charset="0"/>
              </a:rPr>
              <a:t>nun</a:t>
            </a:r>
            <a:r>
              <a:rPr lang="it-IT" altLang="it-IT" sz="2000" b="1" dirty="0">
                <a:latin typeface="Arial" panose="020B0604020202020204" pitchFamily="34" charset="0"/>
              </a:rPr>
              <a:t> te ne cure</a:t>
            </a:r>
          </a:p>
          <a:p>
            <a:pPr eaLnBrk="1" hangingPunct="1">
              <a:spcBef>
                <a:spcPct val="0"/>
              </a:spcBef>
              <a:buNone/>
              <a:defRPr/>
            </a:pPr>
            <a:endParaRPr lang="it-IT" altLang="it-IT" sz="2000" b="1" dirty="0">
              <a:latin typeface="Arial" panose="020B0604020202020204" pitchFamily="34" charset="0"/>
            </a:endParaRPr>
          </a:p>
          <a:p>
            <a:pPr eaLnBrk="1" hangingPunct="1">
              <a:spcBef>
                <a:spcPct val="0"/>
              </a:spcBef>
              <a:buNone/>
              <a:defRPr/>
            </a:pPr>
            <a:r>
              <a:rPr lang="it-IT" altLang="it-IT" sz="2000" b="1" dirty="0">
                <a:latin typeface="Arial" panose="020B0604020202020204" pitchFamily="34" charset="0"/>
              </a:rPr>
              <a:t>Core, core '</a:t>
            </a:r>
            <a:r>
              <a:rPr lang="it-IT" altLang="it-IT" sz="2000" b="1" dirty="0" err="1">
                <a:latin typeface="Arial" panose="020B0604020202020204" pitchFamily="34" charset="0"/>
              </a:rPr>
              <a:t>ngrato</a:t>
            </a:r>
            <a:endParaRPr lang="it-IT" altLang="it-IT" sz="2000" b="1" dirty="0">
              <a:latin typeface="Arial" panose="020B0604020202020204" pitchFamily="34" charset="0"/>
            </a:endParaRPr>
          </a:p>
          <a:p>
            <a:pPr eaLnBrk="1" hangingPunct="1">
              <a:spcBef>
                <a:spcPct val="0"/>
              </a:spcBef>
              <a:buNone/>
              <a:defRPr/>
            </a:pPr>
            <a:r>
              <a:rPr lang="it-IT" altLang="it-IT" sz="2000" b="1" dirty="0">
                <a:latin typeface="Arial" panose="020B0604020202020204" pitchFamily="34" charset="0"/>
              </a:rPr>
              <a:t>Te </a:t>
            </a:r>
            <a:r>
              <a:rPr lang="it-IT" altLang="it-IT" sz="2000" b="1" dirty="0" err="1">
                <a:latin typeface="Arial" panose="020B0604020202020204" pitchFamily="34" charset="0"/>
              </a:rPr>
              <a:t>haje</a:t>
            </a:r>
            <a:r>
              <a:rPr lang="it-IT" altLang="it-IT" sz="2000" b="1" dirty="0">
                <a:latin typeface="Arial" panose="020B0604020202020204" pitchFamily="34" charset="0"/>
              </a:rPr>
              <a:t> pigliato 'a vita mia</a:t>
            </a:r>
          </a:p>
          <a:p>
            <a:pPr eaLnBrk="1" hangingPunct="1">
              <a:spcBef>
                <a:spcPct val="0"/>
              </a:spcBef>
              <a:buNone/>
              <a:defRPr/>
            </a:pPr>
            <a:r>
              <a:rPr lang="it-IT" altLang="it-IT" sz="2000" b="1" dirty="0">
                <a:latin typeface="Arial" panose="020B0604020202020204" pitchFamily="34" charset="0"/>
              </a:rPr>
              <a:t>Tutto è passato</a:t>
            </a:r>
          </a:p>
          <a:p>
            <a:pPr eaLnBrk="1" hangingPunct="1">
              <a:spcBef>
                <a:spcPct val="0"/>
              </a:spcBef>
              <a:buNone/>
              <a:defRPr/>
            </a:pPr>
            <a:r>
              <a:rPr lang="it-IT" altLang="it-IT" sz="2000" b="1" dirty="0">
                <a:latin typeface="Arial" panose="020B0604020202020204" pitchFamily="34" charset="0"/>
              </a:rPr>
              <a:t>E </a:t>
            </a:r>
            <a:r>
              <a:rPr lang="it-IT" altLang="it-IT" sz="2000" b="1" dirty="0" err="1">
                <a:latin typeface="Arial" panose="020B0604020202020204" pitchFamily="34" charset="0"/>
              </a:rPr>
              <a:t>nun</a:t>
            </a:r>
            <a:r>
              <a:rPr lang="it-IT" altLang="it-IT" sz="2000" b="1" dirty="0">
                <a:latin typeface="Arial" panose="020B0604020202020204" pitchFamily="34" charset="0"/>
              </a:rPr>
              <a:t> ce </a:t>
            </a:r>
            <a:r>
              <a:rPr lang="it-IT" altLang="it-IT" sz="2000" b="1" dirty="0" err="1">
                <a:latin typeface="Arial" panose="020B0604020202020204" pitchFamily="34" charset="0"/>
              </a:rPr>
              <a:t>pienze</a:t>
            </a:r>
            <a:r>
              <a:rPr lang="it-IT" altLang="it-IT" sz="2000" b="1" dirty="0">
                <a:latin typeface="Arial" panose="020B0604020202020204" pitchFamily="34" charset="0"/>
              </a:rPr>
              <a:t> </a:t>
            </a:r>
            <a:r>
              <a:rPr lang="it-IT" altLang="it-IT" sz="2000" b="1" dirty="0" err="1">
                <a:latin typeface="Arial" panose="020B0604020202020204" pitchFamily="34" charset="0"/>
              </a:rPr>
              <a:t>cchiù</a:t>
            </a:r>
            <a:endParaRPr lang="it-IT" altLang="it-IT" sz="2000" b="1" dirty="0">
              <a:latin typeface="Arial" panose="020B0604020202020204" pitchFamily="34" charset="0"/>
            </a:endParaRPr>
          </a:p>
          <a:p>
            <a:pPr eaLnBrk="1" hangingPunct="1">
              <a:spcBef>
                <a:spcPct val="0"/>
              </a:spcBef>
              <a:buNone/>
              <a:defRPr/>
            </a:pPr>
            <a:endParaRPr lang="it-IT" altLang="it-IT" sz="2000" b="1"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1912</a:t>
            </a:r>
          </a:p>
        </p:txBody>
      </p:sp>
      <p:sp>
        <p:nvSpPr>
          <p:cNvPr id="22531" name="CasellaDiTesto 2"/>
          <p:cNvSpPr txBox="1">
            <a:spLocks noChangeArrowheads="1"/>
          </p:cNvSpPr>
          <p:nvPr/>
        </p:nvSpPr>
        <p:spPr bwMode="auto">
          <a:xfrm>
            <a:off x="479376" y="908050"/>
            <a:ext cx="11089231"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 Alfred </a:t>
            </a:r>
            <a:r>
              <a:rPr lang="it-IT" altLang="it-IT" sz="1800" dirty="0" err="1">
                <a:latin typeface="Arial" panose="020B0604020202020204" pitchFamily="34" charset="0"/>
              </a:rPr>
              <a:t>Wegener</a:t>
            </a:r>
            <a:r>
              <a:rPr lang="it-IT" altLang="it-IT" sz="1800" dirty="0">
                <a:latin typeface="Arial" panose="020B0604020202020204" pitchFamily="34" charset="0"/>
              </a:rPr>
              <a:t> (tedesco) formula la teoria della </a:t>
            </a:r>
            <a:r>
              <a:rPr lang="it-IT" altLang="it-IT" sz="1800" dirty="0">
                <a:latin typeface="Arial" panose="020B0604020202020204" pitchFamily="34" charset="0"/>
                <a:hlinkClick r:id="rId3" action="ppaction://hlinkfile"/>
              </a:rPr>
              <a:t>deriva dei continenti</a:t>
            </a:r>
            <a:r>
              <a:rPr lang="it-IT" altLang="it-IT" sz="1800" dirty="0">
                <a:latin typeface="Arial" panose="020B0604020202020204" pitchFamily="34" charset="0"/>
              </a:rPr>
              <a:t> </a:t>
            </a: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pP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 19 gennaio: nasce a Napoli il cantante </a:t>
            </a:r>
            <a:r>
              <a:rPr lang="it-IT" altLang="it-IT" sz="1800" b="1" dirty="0" smtClean="0">
                <a:latin typeface="Arial" panose="020B0604020202020204" pitchFamily="34" charset="0"/>
              </a:rPr>
              <a:t>Roberto Murolo</a:t>
            </a:r>
            <a:r>
              <a:rPr lang="it-IT" altLang="it-IT" sz="1800" dirty="0" smtClean="0">
                <a:latin typeface="Arial" panose="020B0604020202020204" pitchFamily="34" charset="0"/>
              </a:rPr>
              <a:t>, figlio del famoso paroliere Ernesto Murolo</a:t>
            </a:r>
          </a:p>
          <a:p>
            <a:pPr eaLnBrk="1" hangingPunct="1">
              <a:spcBef>
                <a:spcPct val="0"/>
              </a:spcBef>
              <a:buFont typeface="Wingdings" panose="05000000000000000000" pitchFamily="2" charset="2"/>
              <a:buChar char="Ø"/>
            </a:pPr>
            <a:r>
              <a:rPr lang="it-IT" altLang="it-IT" sz="1800" dirty="0" smtClean="0">
                <a:latin typeface="Arial" panose="020B0604020202020204" pitchFamily="34" charset="0"/>
              </a:rPr>
              <a:t> 28 gennaio: nasce </a:t>
            </a:r>
            <a:r>
              <a:rPr lang="it-IT" altLang="it-IT" sz="1800" b="1" dirty="0" smtClean="0">
                <a:latin typeface="Arial" panose="020B0604020202020204" pitchFamily="34" charset="0"/>
              </a:rPr>
              <a:t>Jackson Pollock</a:t>
            </a:r>
            <a:r>
              <a:rPr lang="it-IT" altLang="it-IT" sz="1800" dirty="0" smtClean="0">
                <a:latin typeface="Arial" panose="020B0604020202020204" pitchFamily="34" charset="0"/>
              </a:rPr>
              <a:t>, il più importante pittore astratto americano</a:t>
            </a: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defRPr/>
            </a:pPr>
            <a:r>
              <a:rPr lang="it-IT" altLang="it-IT" sz="1800" dirty="0">
                <a:latin typeface="Arial" panose="020B0604020202020204" pitchFamily="34" charset="0"/>
              </a:rPr>
              <a:t> 6 febbraio: nasce a Monaco di Baviera </a:t>
            </a:r>
            <a:r>
              <a:rPr lang="it-IT" altLang="it-IT" sz="1800" b="1" dirty="0">
                <a:latin typeface="Arial" panose="020B0604020202020204" pitchFamily="34" charset="0"/>
              </a:rPr>
              <a:t>Eva </a:t>
            </a:r>
            <a:r>
              <a:rPr lang="it-IT" altLang="it-IT" sz="1800" b="1" dirty="0" err="1">
                <a:latin typeface="Arial" panose="020B0604020202020204" pitchFamily="34" charset="0"/>
              </a:rPr>
              <a:t>Braun</a:t>
            </a:r>
            <a:r>
              <a:rPr lang="it-IT" altLang="it-IT" sz="1800" dirty="0">
                <a:latin typeface="Arial" panose="020B0604020202020204" pitchFamily="34" charset="0"/>
              </a:rPr>
              <a:t>, compagna di </a:t>
            </a:r>
            <a:r>
              <a:rPr lang="it-IT" altLang="it-IT" sz="1800" dirty="0" smtClean="0">
                <a:latin typeface="Arial" panose="020B0604020202020204" pitchFamily="34" charset="0"/>
              </a:rPr>
              <a:t>Hitler (morta il 30 aprile)</a:t>
            </a: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defRPr/>
            </a:pPr>
            <a:r>
              <a:rPr lang="it-IT" altLang="it-IT" sz="1800" dirty="0">
                <a:latin typeface="Arial" panose="020B0604020202020204" pitchFamily="34" charset="0"/>
              </a:rPr>
              <a:t> 28 febbraio: nasce a Roma </a:t>
            </a:r>
            <a:r>
              <a:rPr lang="it-IT" altLang="it-IT" sz="1800" b="1" dirty="0">
                <a:latin typeface="Arial" panose="020B0604020202020204" pitchFamily="34" charset="0"/>
              </a:rPr>
              <a:t>Clara Petacci</a:t>
            </a:r>
            <a:r>
              <a:rPr lang="it-IT" altLang="it-IT" sz="1800" dirty="0">
                <a:latin typeface="Arial" panose="020B0604020202020204" pitchFamily="34" charset="0"/>
              </a:rPr>
              <a:t>, compagna del </a:t>
            </a:r>
            <a:r>
              <a:rPr lang="it-IT" altLang="it-IT" sz="1800" dirty="0" smtClean="0">
                <a:latin typeface="Arial" panose="020B0604020202020204" pitchFamily="34" charset="0"/>
              </a:rPr>
              <a:t>Duce</a:t>
            </a:r>
            <a:r>
              <a:rPr lang="it-IT" altLang="it-IT" sz="1800" dirty="0">
                <a:latin typeface="Arial" panose="020B0604020202020204" pitchFamily="34" charset="0"/>
              </a:rPr>
              <a:t> (morta il </a:t>
            </a:r>
            <a:r>
              <a:rPr lang="it-IT" altLang="it-IT" sz="1800" dirty="0" smtClean="0">
                <a:latin typeface="Arial" panose="020B0604020202020204" pitchFamily="34" charset="0"/>
              </a:rPr>
              <a:t>28 </a:t>
            </a:r>
            <a:r>
              <a:rPr lang="it-IT" altLang="it-IT" sz="1800" dirty="0">
                <a:latin typeface="Arial" panose="020B0604020202020204" pitchFamily="34" charset="0"/>
              </a:rPr>
              <a:t>aprile</a:t>
            </a:r>
            <a:r>
              <a:rPr lang="it-IT" altLang="it-IT" sz="1800" dirty="0" smtClean="0">
                <a:latin typeface="Arial" panose="020B0604020202020204" pitchFamily="34" charset="0"/>
              </a:rPr>
              <a:t>)</a:t>
            </a:r>
          </a:p>
          <a:p>
            <a:pPr eaLnBrk="1" hangingPunct="1">
              <a:spcBef>
                <a:spcPct val="0"/>
              </a:spcBef>
              <a:buFont typeface="Wingdings" panose="05000000000000000000" pitchFamily="2" charset="2"/>
              <a:buChar char="Ø"/>
              <a:defRPr/>
            </a:pPr>
            <a:r>
              <a:rPr lang="it-IT" altLang="it-IT" sz="1800" dirty="0">
                <a:latin typeface="Arial" panose="020B0604020202020204" pitchFamily="34" charset="0"/>
              </a:rPr>
              <a:t> </a:t>
            </a:r>
            <a:r>
              <a:rPr lang="it-IT" altLang="it-IT" sz="1800" dirty="0" smtClean="0">
                <a:latin typeface="Arial" panose="020B0604020202020204" pitchFamily="34" charset="0"/>
              </a:rPr>
              <a:t>23 marzo: nasce lo scienziato tedesco </a:t>
            </a:r>
            <a:r>
              <a:rPr lang="it-IT" altLang="it-IT" sz="1800" b="1" dirty="0" err="1" smtClean="0">
                <a:latin typeface="Arial" panose="020B0604020202020204" pitchFamily="34" charset="0"/>
              </a:rPr>
              <a:t>Wernher</a:t>
            </a:r>
            <a:r>
              <a:rPr lang="it-IT" altLang="it-IT" sz="1800" b="1" dirty="0" smtClean="0">
                <a:latin typeface="Arial" panose="020B0604020202020204" pitchFamily="34" charset="0"/>
              </a:rPr>
              <a:t> Von </a:t>
            </a:r>
            <a:r>
              <a:rPr lang="it-IT" altLang="it-IT" sz="1800" b="1" dirty="0" err="1" smtClean="0">
                <a:latin typeface="Arial" panose="020B0604020202020204" pitchFamily="34" charset="0"/>
              </a:rPr>
              <a:t>Braun</a:t>
            </a:r>
            <a:r>
              <a:rPr lang="it-IT" altLang="it-IT" sz="1800" dirty="0" smtClean="0">
                <a:latin typeface="Arial" panose="020B0604020202020204" pitchFamily="34" charset="0"/>
              </a:rPr>
              <a:t>, creatore dapprima dei razzi V2 e poi, emigrato in America, sarà il principale artefice dei successi aerospaziali americani, tra cui il </a:t>
            </a:r>
            <a:r>
              <a:rPr lang="it-IT" altLang="it-IT" sz="1800" dirty="0" err="1" smtClean="0">
                <a:latin typeface="Arial" panose="020B0604020202020204" pitchFamily="34" charset="0"/>
              </a:rPr>
              <a:t>razzovettore</a:t>
            </a:r>
            <a:r>
              <a:rPr lang="it-IT" altLang="it-IT" sz="1800" dirty="0" smtClean="0">
                <a:latin typeface="Arial" panose="020B0604020202020204" pitchFamily="34" charset="0"/>
              </a:rPr>
              <a:t> Saturno-V per lo "sbarco sulla Luna"</a:t>
            </a:r>
          </a:p>
          <a:p>
            <a:pPr eaLnBrk="1" hangingPunct="1">
              <a:spcBef>
                <a:spcPct val="0"/>
              </a:spcBef>
              <a:buFont typeface="Wingdings" panose="05000000000000000000" pitchFamily="2" charset="2"/>
              <a:buChar char="Ø"/>
              <a:defRPr/>
            </a:pPr>
            <a:r>
              <a:rPr lang="it-IT" altLang="it-IT" sz="1800" dirty="0">
                <a:latin typeface="Arial" panose="020B0604020202020204" pitchFamily="34" charset="0"/>
              </a:rPr>
              <a:t> </a:t>
            </a:r>
            <a:r>
              <a:rPr lang="it-IT" altLang="it-IT" sz="1800" dirty="0" smtClean="0">
                <a:latin typeface="Arial" panose="020B0604020202020204" pitchFamily="34" charset="0"/>
              </a:rPr>
              <a:t>4 aprile: nasce a Milano </a:t>
            </a:r>
            <a:r>
              <a:rPr lang="it-IT" altLang="it-IT" sz="1800" b="1" dirty="0" smtClean="0">
                <a:latin typeface="Arial" panose="020B0604020202020204" pitchFamily="34" charset="0"/>
              </a:rPr>
              <a:t>Marcello Marchesi</a:t>
            </a:r>
            <a:r>
              <a:rPr lang="it-IT" altLang="it-IT" sz="1800" dirty="0" smtClean="0">
                <a:latin typeface="Arial" panose="020B0604020202020204" pitchFamily="34" charset="0"/>
              </a:rPr>
              <a:t>, scrittore, sceneggiatore italiano e </a:t>
            </a:r>
            <a:r>
              <a:rPr lang="it-IT" altLang="it-IT" sz="1800" dirty="0" smtClean="0">
                <a:latin typeface="Arial" panose="020B0604020202020204" pitchFamily="34" charset="0"/>
                <a:hlinkClick r:id="rId4" action="ppaction://hlinkfile"/>
              </a:rPr>
              <a:t>autore</a:t>
            </a:r>
            <a:r>
              <a:rPr lang="it-IT" altLang="it-IT" sz="1800" dirty="0" smtClean="0">
                <a:latin typeface="Arial" panose="020B0604020202020204" pitchFamily="34" charset="0"/>
              </a:rPr>
              <a:t> di canzoni</a:t>
            </a:r>
          </a:p>
          <a:p>
            <a:pPr eaLnBrk="1" hangingPunct="1">
              <a:spcBef>
                <a:spcPct val="0"/>
              </a:spcBef>
              <a:buFont typeface="Wingdings" panose="05000000000000000000" pitchFamily="2" charset="2"/>
              <a:buChar char="Ø"/>
              <a:defRPr/>
            </a:pPr>
            <a:r>
              <a:rPr lang="it-IT" altLang="it-IT" sz="1800" dirty="0">
                <a:latin typeface="Arial" panose="020B0604020202020204" pitchFamily="34" charset="0"/>
              </a:rPr>
              <a:t> 6 aprile: muore </a:t>
            </a:r>
            <a:r>
              <a:rPr lang="it-IT" altLang="it-IT" sz="1800" b="1" dirty="0">
                <a:latin typeface="Arial" panose="020B0604020202020204" pitchFamily="34" charset="0"/>
              </a:rPr>
              <a:t>Giovanni Pascoli</a:t>
            </a:r>
            <a:r>
              <a:rPr lang="it-IT" altLang="it-IT" sz="1800" dirty="0">
                <a:latin typeface="Arial" panose="020B0604020202020204" pitchFamily="34" charset="0"/>
              </a:rPr>
              <a:t> ("</a:t>
            </a:r>
            <a:r>
              <a:rPr lang="it-IT" altLang="it-IT" sz="1800" i="1" dirty="0">
                <a:latin typeface="Arial" panose="020B0604020202020204" pitchFamily="34" charset="0"/>
              </a:rPr>
              <a:t>La cavallina storna</a:t>
            </a:r>
            <a:r>
              <a:rPr lang="it-IT" altLang="it-IT" sz="1800" dirty="0">
                <a:latin typeface="Arial" panose="020B0604020202020204" pitchFamily="34" charset="0"/>
              </a:rPr>
              <a:t>")</a:t>
            </a:r>
          </a:p>
          <a:p>
            <a:pPr eaLnBrk="1" hangingPunct="1">
              <a:spcBef>
                <a:spcPct val="0"/>
              </a:spcBef>
              <a:buFont typeface="Wingdings" panose="05000000000000000000" pitchFamily="2" charset="2"/>
              <a:buChar char="Ø"/>
              <a:defRPr/>
            </a:pP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defRPr/>
            </a:pPr>
            <a:r>
              <a:rPr lang="it-IT" altLang="it-IT" sz="1800" dirty="0" smtClean="0">
                <a:latin typeface="Arial" panose="020B0604020202020204" pitchFamily="34" charset="0"/>
              </a:rPr>
              <a:t>14-15 </a:t>
            </a:r>
            <a:r>
              <a:rPr lang="it-IT" altLang="it-IT" sz="1800" dirty="0">
                <a:latin typeface="Arial" panose="020B0604020202020204" pitchFamily="34" charset="0"/>
              </a:rPr>
              <a:t>aprile: nel pieno dell'oceano Atlantico avviene uno dei più celebri disastri marittimi di sempre, con il </a:t>
            </a:r>
            <a:r>
              <a:rPr lang="it-IT" altLang="it-IT" sz="1800" dirty="0">
                <a:latin typeface="Arial" panose="020B0604020202020204" pitchFamily="34" charset="0"/>
                <a:hlinkClick r:id="rId5" action="ppaction://hlinkfile"/>
              </a:rPr>
              <a:t>transatlantico inglese </a:t>
            </a:r>
            <a:r>
              <a:rPr lang="it-IT" altLang="it-IT" sz="1800" b="1" dirty="0">
                <a:latin typeface="Arial" panose="020B0604020202020204" pitchFamily="34" charset="0"/>
                <a:hlinkClick r:id="rId5" action="ppaction://hlinkfile"/>
              </a:rPr>
              <a:t>Titanic</a:t>
            </a:r>
            <a:r>
              <a:rPr lang="it-IT" altLang="it-IT" sz="1800" dirty="0">
                <a:latin typeface="Arial" panose="020B0604020202020204" pitchFamily="34" charset="0"/>
              </a:rPr>
              <a:t> che, salpato il 10 aprile dal porto di Southampton per il suo viaggio inaugurale, colpisce un iceberg e affonda, tra le 23:40 del giorno 14 e le 2:20 del giorno 15. Delle </a:t>
            </a:r>
            <a:r>
              <a:rPr lang="it-IT" altLang="it-IT" sz="1800" dirty="0" smtClean="0">
                <a:latin typeface="Arial" panose="020B0604020202020204" pitchFamily="34" charset="0"/>
              </a:rPr>
              <a:t>circa </a:t>
            </a:r>
            <a:r>
              <a:rPr lang="it-IT" altLang="it-IT" sz="1800" dirty="0">
                <a:latin typeface="Arial" panose="020B0604020202020204" pitchFamily="34" charset="0"/>
              </a:rPr>
              <a:t>200 persone a bordo, solo 705 riescono a mettersi in salvo   </a:t>
            </a:r>
            <a:r>
              <a:rPr lang="it-IT" altLang="it-IT" sz="1800" dirty="0" smtClean="0">
                <a:latin typeface="Arial" panose="020B0604020202020204" pitchFamily="34" charset="0"/>
                <a:hlinkClick r:id="rId6" action="ppaction://hlinkfile"/>
              </a:rPr>
              <a:t>&gt;&gt;&gt;&gt;</a:t>
            </a: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defRPr/>
            </a:pPr>
            <a:endParaRPr lang="it-IT" altLang="it-IT" sz="1800" dirty="0">
              <a:latin typeface="Arial" panose="020B0604020202020204" pitchFamily="34" charset="0"/>
            </a:endParaRPr>
          </a:p>
          <a:p>
            <a:pPr eaLnBrk="1" hangingPunct="1">
              <a:spcBef>
                <a:spcPct val="0"/>
              </a:spcBef>
              <a:buFont typeface="Wingdings" panose="05000000000000000000" pitchFamily="2" charset="2"/>
              <a:buChar char="Ø"/>
              <a:defRPr/>
            </a:pPr>
            <a:r>
              <a:rPr lang="it-IT" altLang="it-IT" sz="1800" dirty="0" smtClean="0">
                <a:latin typeface="Arial" panose="020B0604020202020204" pitchFamily="34" charset="0"/>
              </a:rPr>
              <a:t> 20 aprile: muore lo scrittore </a:t>
            </a:r>
            <a:r>
              <a:rPr lang="it-IT" altLang="it-IT" sz="1800" b="1" dirty="0" err="1" smtClean="0">
                <a:latin typeface="Arial" panose="020B0604020202020204" pitchFamily="34" charset="0"/>
              </a:rPr>
              <a:t>Bram</a:t>
            </a:r>
            <a:r>
              <a:rPr lang="it-IT" altLang="it-IT" sz="1800" b="1" dirty="0" smtClean="0">
                <a:latin typeface="Arial" panose="020B0604020202020204" pitchFamily="34" charset="0"/>
              </a:rPr>
              <a:t> Stoker</a:t>
            </a:r>
            <a:r>
              <a:rPr lang="it-IT" altLang="it-IT" sz="1800" dirty="0" smtClean="0">
                <a:latin typeface="Arial" panose="020B0604020202020204" pitchFamily="34" charset="0"/>
              </a:rPr>
              <a:t>, autore del celeberrimo romanzo </a:t>
            </a:r>
            <a:r>
              <a:rPr lang="it-IT" altLang="it-IT" sz="1800" b="1" dirty="0" smtClean="0">
                <a:latin typeface="Arial" panose="020B0604020202020204" pitchFamily="34" charset="0"/>
              </a:rPr>
              <a:t>Dracula</a:t>
            </a:r>
          </a:p>
          <a:p>
            <a:pPr eaLnBrk="1" hangingPunct="1">
              <a:spcBef>
                <a:spcPct val="0"/>
              </a:spcBef>
              <a:buFont typeface="Wingdings" panose="05000000000000000000" pitchFamily="2" charset="2"/>
              <a:buChar char="Ø"/>
              <a:defRPr/>
            </a:pPr>
            <a:r>
              <a:rPr lang="it-IT" altLang="it-IT" sz="1800" dirty="0" smtClean="0">
                <a:latin typeface="Arial" panose="020B0604020202020204" pitchFamily="34" charset="0"/>
              </a:rPr>
              <a:t> Nasce a Torino </a:t>
            </a:r>
            <a:r>
              <a:rPr lang="it-IT" altLang="it-IT" sz="1800" b="1" dirty="0" smtClean="0">
                <a:latin typeface="Arial" panose="020B0604020202020204" pitchFamily="34" charset="0"/>
              </a:rPr>
              <a:t>Renato </a:t>
            </a:r>
            <a:r>
              <a:rPr lang="it-IT" altLang="it-IT" sz="1800" b="1" dirty="0" err="1" smtClean="0">
                <a:latin typeface="Arial" panose="020B0604020202020204" pitchFamily="34" charset="0"/>
              </a:rPr>
              <a:t>Rascel</a:t>
            </a:r>
            <a:endParaRPr lang="it-IT" altLang="it-IT" sz="1800" b="1" dirty="0" smtClean="0">
              <a:latin typeface="Arial" panose="020B0604020202020204" pitchFamily="34" charset="0"/>
            </a:endParaRPr>
          </a:p>
          <a:p>
            <a:pPr eaLnBrk="1" hangingPunct="1">
              <a:spcBef>
                <a:spcPct val="0"/>
              </a:spcBef>
              <a:buFont typeface="Wingdings" panose="05000000000000000000" pitchFamily="2" charset="2"/>
              <a:buChar char="Ø"/>
              <a:defRPr/>
            </a:pPr>
            <a:r>
              <a:rPr lang="it-IT" altLang="it-IT" sz="1800" dirty="0" smtClean="0">
                <a:latin typeface="Arial" panose="020B0604020202020204" pitchFamily="34" charset="0"/>
              </a:rPr>
              <a:t> A </a:t>
            </a:r>
            <a:r>
              <a:rPr lang="it-IT" altLang="it-IT" sz="1800" dirty="0">
                <a:latin typeface="Arial" panose="020B0604020202020204" pitchFamily="34" charset="0"/>
              </a:rPr>
              <a:t>maggio viene fondata la </a:t>
            </a:r>
            <a:r>
              <a:rPr lang="it-IT" altLang="it-IT" sz="1800" b="1" dirty="0">
                <a:latin typeface="Arial" panose="020B0604020202020204" pitchFamily="34" charset="0"/>
              </a:rPr>
              <a:t>Paramount</a:t>
            </a:r>
            <a:r>
              <a:rPr lang="it-IT" altLang="it-IT" sz="1800" dirty="0">
                <a:latin typeface="Arial" panose="020B0604020202020204" pitchFamily="34" charset="0"/>
              </a:rPr>
              <a:t>, a giugno la </a:t>
            </a:r>
            <a:r>
              <a:rPr lang="it-IT" altLang="it-IT" sz="1800" b="1" dirty="0" smtClean="0">
                <a:latin typeface="Arial" panose="020B0604020202020204" pitchFamily="34" charset="0"/>
              </a:rPr>
              <a:t>Universal</a:t>
            </a:r>
          </a:p>
          <a:p>
            <a:pPr eaLnBrk="1" hangingPunct="1">
              <a:spcBef>
                <a:spcPct val="0"/>
              </a:spcBef>
              <a:buFont typeface="Wingdings" panose="05000000000000000000" pitchFamily="2" charset="2"/>
              <a:buChar char="Ø"/>
              <a:defRPr/>
            </a:pPr>
            <a:endParaRPr lang="it-IT" altLang="it-IT" sz="1800" b="1" dirty="0" smtClean="0">
              <a:latin typeface="Arial" panose="020B0604020202020204" pitchFamily="34" charset="0"/>
            </a:endParaRPr>
          </a:p>
        </p:txBody>
      </p:sp>
      <p:sp>
        <p:nvSpPr>
          <p:cNvPr id="22533"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4"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5"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6"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7"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9" name="AutoShape 17" descr="Risultati immagini per FIAT Tipo 1 Fiacre"/>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40" name="AutoShape 19" descr="Risultati immagini per FIAT Tipo 1 Fiacre"/>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cxnSp>
        <p:nvCxnSpPr>
          <p:cNvPr id="21"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970088" y="58738"/>
            <a:ext cx="8229600" cy="633412"/>
          </a:xfrm>
        </p:spPr>
        <p:txBody>
          <a:bodyPr/>
          <a:lstStyle/>
          <a:p>
            <a:pPr eaLnBrk="1" hangingPunct="1"/>
            <a:r>
              <a:rPr lang="it-IT" altLang="it-IT" dirty="0" smtClean="0">
                <a:solidFill>
                  <a:srgbClr val="0070C0"/>
                </a:solidFill>
              </a:rPr>
              <a:t>1912 (2)</a:t>
            </a:r>
          </a:p>
        </p:txBody>
      </p:sp>
      <p:sp>
        <p:nvSpPr>
          <p:cNvPr id="22531" name="CasellaDiTesto 2"/>
          <p:cNvSpPr txBox="1">
            <a:spLocks noChangeArrowheads="1"/>
          </p:cNvSpPr>
          <p:nvPr/>
        </p:nvSpPr>
        <p:spPr bwMode="auto">
          <a:xfrm>
            <a:off x="479376" y="908050"/>
            <a:ext cx="11089231"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defRPr/>
            </a:pPr>
            <a:r>
              <a:rPr lang="it-IT" altLang="it-IT" sz="1800" dirty="0">
                <a:latin typeface="Arial" panose="020B0604020202020204" pitchFamily="34" charset="0"/>
              </a:rPr>
              <a:t> 23 giugno: nasce a Londra il matematico </a:t>
            </a:r>
            <a:r>
              <a:rPr lang="it-IT" altLang="it-IT" sz="1800" b="1" dirty="0">
                <a:latin typeface="Arial" panose="020B0604020202020204" pitchFamily="34" charset="0"/>
              </a:rPr>
              <a:t>Alan </a:t>
            </a:r>
            <a:r>
              <a:rPr lang="it-IT" altLang="it-IT" sz="1800" b="1" dirty="0" err="1">
                <a:latin typeface="Arial" panose="020B0604020202020204" pitchFamily="34" charset="0"/>
              </a:rPr>
              <a:t>Turing</a:t>
            </a:r>
            <a:r>
              <a:rPr lang="it-IT" altLang="it-IT" sz="1800" dirty="0">
                <a:latin typeface="Arial" panose="020B0604020202020204" pitchFamily="34" charset="0"/>
              </a:rPr>
              <a:t>, uno dei primi informatici della storia, con due contributi straordinari: la </a:t>
            </a:r>
            <a:r>
              <a:rPr lang="it-IT" altLang="it-IT" sz="1800" dirty="0" err="1" smtClean="0">
                <a:latin typeface="Arial" panose="020B0604020202020204" pitchFamily="34" charset="0"/>
              </a:rPr>
              <a:t>decrittografazione</a:t>
            </a:r>
            <a:r>
              <a:rPr lang="it-IT" altLang="it-IT" sz="1800" dirty="0" smtClean="0">
                <a:latin typeface="Arial" panose="020B0604020202020204" pitchFamily="34" charset="0"/>
              </a:rPr>
              <a:t> </a:t>
            </a:r>
            <a:r>
              <a:rPr lang="it-IT" altLang="it-IT" sz="1800" dirty="0">
                <a:latin typeface="Arial" panose="020B0604020202020204" pitchFamily="34" charset="0"/>
              </a:rPr>
              <a:t>di </a:t>
            </a:r>
            <a:r>
              <a:rPr lang="it-IT" altLang="it-IT" sz="1800" i="1" dirty="0">
                <a:latin typeface="Arial" panose="020B0604020202020204" pitchFamily="34" charset="0"/>
              </a:rPr>
              <a:t>Enigma</a:t>
            </a:r>
            <a:r>
              <a:rPr lang="it-IT" altLang="it-IT" sz="1800" dirty="0">
                <a:latin typeface="Arial" panose="020B0604020202020204" pitchFamily="34" charset="0"/>
              </a:rPr>
              <a:t>, il computer con cui i tedeschi crittografavano i messaggi con cui comunicavano durante la II Guerra Mondiale e la </a:t>
            </a:r>
            <a:r>
              <a:rPr lang="it-IT" altLang="it-IT" sz="1800" b="1" dirty="0">
                <a:latin typeface="Arial" panose="020B0604020202020204" pitchFamily="34" charset="0"/>
              </a:rPr>
              <a:t>Macchina di </a:t>
            </a:r>
            <a:r>
              <a:rPr lang="it-IT" altLang="it-IT" sz="1800" b="1" dirty="0" err="1">
                <a:latin typeface="Arial" panose="020B0604020202020204" pitchFamily="34" charset="0"/>
              </a:rPr>
              <a:t>Turing</a:t>
            </a:r>
            <a:r>
              <a:rPr lang="it-IT" altLang="it-IT" sz="1800" dirty="0">
                <a:latin typeface="Arial" panose="020B0604020202020204" pitchFamily="34" charset="0"/>
              </a:rPr>
              <a:t>, prima versione dei futuri computer digitali ((vicende ricostruite nel film "</a:t>
            </a:r>
            <a:r>
              <a:rPr lang="it-IT" altLang="it-IT" sz="1800" dirty="0">
                <a:latin typeface="Arial" panose="020B0604020202020204" pitchFamily="34" charset="0"/>
                <a:hlinkClick r:id="rId3" action="ppaction://hlinkfile"/>
              </a:rPr>
              <a:t>The </a:t>
            </a:r>
            <a:r>
              <a:rPr lang="it-IT" altLang="it-IT" sz="1800" dirty="0" err="1">
                <a:latin typeface="Arial" panose="020B0604020202020204" pitchFamily="34" charset="0"/>
                <a:hlinkClick r:id="rId3" action="ppaction://hlinkfile"/>
              </a:rPr>
              <a:t>imitation</a:t>
            </a:r>
            <a:r>
              <a:rPr lang="it-IT" altLang="it-IT" sz="1800" dirty="0">
                <a:latin typeface="Arial" panose="020B0604020202020204" pitchFamily="34" charset="0"/>
                <a:hlinkClick r:id="rId3" action="ppaction://hlinkfile"/>
              </a:rPr>
              <a:t> game</a:t>
            </a:r>
            <a:r>
              <a:rPr lang="it-IT" altLang="it-IT" sz="1800" dirty="0">
                <a:latin typeface="Arial" panose="020B0604020202020204" pitchFamily="34" charset="0"/>
              </a:rPr>
              <a:t>" titolo preso dal suo  famoso test, passato alla storia </a:t>
            </a:r>
            <a:r>
              <a:rPr lang="it-IT" altLang="it-IT" sz="1800" dirty="0" err="1">
                <a:latin typeface="Arial" panose="020B0604020202020204" pitchFamily="34" charset="0"/>
              </a:rPr>
              <a:t>com</a:t>
            </a:r>
            <a:r>
              <a:rPr lang="it-IT" altLang="it-IT" sz="1800" dirty="0">
                <a:latin typeface="Arial" panose="020B0604020202020204" pitchFamily="34" charset="0"/>
              </a:rPr>
              <a:t> il "</a:t>
            </a:r>
            <a:r>
              <a:rPr lang="it-IT" altLang="it-IT" sz="1800" dirty="0">
                <a:latin typeface="Arial" panose="020B0604020202020204" pitchFamily="34" charset="0"/>
                <a:hlinkClick r:id="rId4" action="ppaction://hlinkfile"/>
              </a:rPr>
              <a:t>test di </a:t>
            </a:r>
            <a:r>
              <a:rPr lang="it-IT" altLang="it-IT" sz="1800" dirty="0" err="1">
                <a:latin typeface="Arial" panose="020B0604020202020204" pitchFamily="34" charset="0"/>
                <a:hlinkClick r:id="rId4" action="ppaction://hlinkfile"/>
              </a:rPr>
              <a:t>Turing</a:t>
            </a:r>
            <a:r>
              <a:rPr lang="it-IT" altLang="it-IT" sz="1800" dirty="0">
                <a:latin typeface="Arial" panose="020B0604020202020204" pitchFamily="34" charset="0"/>
              </a:rPr>
              <a:t>). Morì suicida dopo essere stato condannato per omosessualità e aver scelto la castrazione chimica </a:t>
            </a:r>
            <a:r>
              <a:rPr lang="it-IT" altLang="it-IT" sz="1800" dirty="0" smtClean="0">
                <a:latin typeface="Arial" panose="020B0604020202020204" pitchFamily="34" charset="0"/>
              </a:rPr>
              <a:t>invece che </a:t>
            </a:r>
            <a:r>
              <a:rPr lang="it-IT" altLang="it-IT" sz="1800" dirty="0">
                <a:latin typeface="Arial" panose="020B0604020202020204" pitchFamily="34" charset="0"/>
              </a:rPr>
              <a:t>due anni di prigione.</a:t>
            </a:r>
          </a:p>
          <a:p>
            <a:pPr eaLnBrk="1" hangingPunct="1">
              <a:spcBef>
                <a:spcPct val="0"/>
              </a:spcBef>
              <a:buFont typeface="Wingdings" panose="05000000000000000000" pitchFamily="2" charset="2"/>
              <a:buChar char="Ø"/>
              <a:defRPr/>
            </a:pPr>
            <a:endParaRPr lang="it-IT" altLang="it-IT" sz="1800" dirty="0" smtClean="0">
              <a:latin typeface="Arial" panose="020B0604020202020204" pitchFamily="34" charset="0"/>
            </a:endParaRPr>
          </a:p>
          <a:p>
            <a:pPr eaLnBrk="1" hangingPunct="1">
              <a:spcBef>
                <a:spcPct val="0"/>
              </a:spcBef>
              <a:buFont typeface="Wingdings" panose="05000000000000000000" pitchFamily="2" charset="2"/>
              <a:buChar char="Ø"/>
              <a:defRPr/>
            </a:pPr>
            <a:r>
              <a:rPr lang="it-IT" altLang="it-IT" sz="1800" dirty="0">
                <a:latin typeface="Arial" panose="020B0604020202020204" pitchFamily="34" charset="0"/>
              </a:rPr>
              <a:t> </a:t>
            </a:r>
            <a:r>
              <a:rPr lang="it-IT" altLang="it-IT" sz="1800" dirty="0" smtClean="0">
                <a:latin typeface="Arial" panose="020B0604020202020204" pitchFamily="34" charset="0"/>
              </a:rPr>
              <a:t>31 </a:t>
            </a:r>
            <a:r>
              <a:rPr lang="it-IT" altLang="it-IT" sz="1800" dirty="0">
                <a:latin typeface="Arial" panose="020B0604020202020204" pitchFamily="34" charset="0"/>
              </a:rPr>
              <a:t>luglio: nasce a Brooklyn </a:t>
            </a:r>
            <a:r>
              <a:rPr lang="it-IT" altLang="it-IT" sz="1800" b="1" dirty="0">
                <a:latin typeface="Arial" panose="020B0604020202020204" pitchFamily="34" charset="0"/>
              </a:rPr>
              <a:t>Milton Friedman</a:t>
            </a:r>
            <a:r>
              <a:rPr lang="it-IT" altLang="it-IT" sz="1800" dirty="0">
                <a:latin typeface="Arial" panose="020B0604020202020204" pitchFamily="34" charset="0"/>
              </a:rPr>
              <a:t>, massimo esponente del monetarismo e del capitalismo "</a:t>
            </a:r>
            <a:r>
              <a:rPr lang="it-IT" altLang="it-IT" sz="1800" dirty="0" err="1">
                <a:latin typeface="Arial" panose="020B0604020202020204" pitchFamily="34" charset="0"/>
              </a:rPr>
              <a:t>lassaiz-faire</a:t>
            </a:r>
            <a:r>
              <a:rPr lang="it-IT" altLang="it-IT" sz="1800" dirty="0">
                <a:latin typeface="Arial" panose="020B0604020202020204" pitchFamily="34" charset="0"/>
              </a:rPr>
              <a:t>", fondatore della scuola di  Chicago.</a:t>
            </a:r>
          </a:p>
          <a:p>
            <a:pPr eaLnBrk="1" hangingPunct="1">
              <a:spcBef>
                <a:spcPct val="0"/>
              </a:spcBef>
              <a:buFont typeface="Wingdings" panose="05000000000000000000" pitchFamily="2" charset="2"/>
              <a:buChar char="Ø"/>
              <a:defRPr/>
            </a:pPr>
            <a:r>
              <a:rPr lang="it-IT" altLang="it-IT" sz="1800" dirty="0" smtClean="0">
                <a:latin typeface="Arial" panose="020B0604020202020204" pitchFamily="34" charset="0"/>
              </a:rPr>
              <a:t> 18  </a:t>
            </a:r>
            <a:r>
              <a:rPr lang="it-IT" altLang="it-IT" sz="1800" dirty="0">
                <a:latin typeface="Arial" panose="020B0604020202020204" pitchFamily="34" charset="0"/>
              </a:rPr>
              <a:t>agosto: nasce a Roma la scrittrice </a:t>
            </a:r>
            <a:r>
              <a:rPr lang="it-IT" altLang="it-IT" sz="1800" b="1" dirty="0">
                <a:latin typeface="Arial" panose="020B0604020202020204" pitchFamily="34" charset="0"/>
              </a:rPr>
              <a:t>Elsa Morante</a:t>
            </a:r>
            <a:r>
              <a:rPr lang="it-IT" altLang="it-IT" sz="1800" dirty="0">
                <a:latin typeface="Arial" panose="020B0604020202020204" pitchFamily="34" charset="0"/>
              </a:rPr>
              <a:t> (</a:t>
            </a:r>
            <a:r>
              <a:rPr lang="it-IT" altLang="it-IT" sz="1800" i="1" dirty="0">
                <a:latin typeface="Arial" panose="020B0604020202020204" pitchFamily="34" charset="0"/>
              </a:rPr>
              <a:t>La storia, L'isola di Arturo</a:t>
            </a:r>
            <a:r>
              <a:rPr lang="it-IT" altLang="it-IT" sz="1800" dirty="0">
                <a:latin typeface="Arial" panose="020B0604020202020204" pitchFamily="34" charset="0"/>
              </a:rPr>
              <a:t>)</a:t>
            </a:r>
          </a:p>
          <a:p>
            <a:pPr eaLnBrk="1" hangingPunct="1">
              <a:spcBef>
                <a:spcPct val="0"/>
              </a:spcBef>
              <a:buFont typeface="Wingdings" panose="05000000000000000000" pitchFamily="2" charset="2"/>
              <a:buChar char="Ø"/>
              <a:defRPr/>
            </a:pPr>
            <a:r>
              <a:rPr lang="it-IT" altLang="it-IT" sz="1800" dirty="0" smtClean="0">
                <a:latin typeface="Arial" panose="020B0604020202020204" pitchFamily="34" charset="0"/>
              </a:rPr>
              <a:t> 23 </a:t>
            </a:r>
            <a:r>
              <a:rPr lang="it-IT" altLang="it-IT" sz="1800" dirty="0">
                <a:latin typeface="Arial" panose="020B0604020202020204" pitchFamily="34" charset="0"/>
              </a:rPr>
              <a:t>agosto: nasce in Pennsylvania l'attore e ballerino statunitense </a:t>
            </a:r>
            <a:r>
              <a:rPr lang="it-IT" altLang="it-IT" sz="1800" b="1" dirty="0">
                <a:latin typeface="Arial" panose="020B0604020202020204" pitchFamily="34" charset="0"/>
                <a:hlinkClick r:id="rId5" action="ppaction://hlinkfile"/>
              </a:rPr>
              <a:t>Gene Kelly</a:t>
            </a:r>
            <a:r>
              <a:rPr lang="it-IT" altLang="it-IT" sz="1800" dirty="0">
                <a:latin typeface="Arial" panose="020B0604020202020204" pitchFamily="34" charset="0"/>
              </a:rPr>
              <a:t>.</a:t>
            </a:r>
          </a:p>
          <a:p>
            <a:pPr eaLnBrk="1" hangingPunct="1">
              <a:spcBef>
                <a:spcPct val="0"/>
              </a:spcBef>
              <a:buFont typeface="Wingdings" panose="05000000000000000000" pitchFamily="2" charset="2"/>
              <a:buChar char="Ø"/>
              <a:defRPr/>
            </a:pPr>
            <a:r>
              <a:rPr lang="it-IT" altLang="it-IT" sz="1800" dirty="0" smtClean="0">
                <a:latin typeface="Arial" panose="020B0604020202020204" pitchFamily="34" charset="0"/>
              </a:rPr>
              <a:t> 29 </a:t>
            </a:r>
            <a:r>
              <a:rPr lang="it-IT" altLang="it-IT" sz="1800" dirty="0">
                <a:latin typeface="Arial" panose="020B0604020202020204" pitchFamily="34" charset="0"/>
              </a:rPr>
              <a:t>settembre: nasce a Ferrara il regista </a:t>
            </a:r>
            <a:r>
              <a:rPr lang="it-IT" altLang="it-IT" sz="1800" b="1" dirty="0">
                <a:latin typeface="Arial" panose="020B0604020202020204" pitchFamily="34" charset="0"/>
                <a:hlinkClick r:id="rId6" action="ppaction://hlinkfile"/>
              </a:rPr>
              <a:t>Michelangelo Antonioni</a:t>
            </a:r>
            <a:endParaRPr lang="it-IT" altLang="it-IT" sz="1800" b="1" dirty="0">
              <a:latin typeface="Arial" panose="020B0604020202020204" pitchFamily="34" charset="0"/>
            </a:endParaRPr>
          </a:p>
          <a:p>
            <a:pPr eaLnBrk="1" hangingPunct="1">
              <a:spcBef>
                <a:spcPct val="0"/>
              </a:spcBef>
              <a:buNone/>
              <a:defRPr/>
            </a:pPr>
            <a:endParaRPr lang="it-IT" altLang="it-IT" sz="1800" dirty="0">
              <a:latin typeface="Arial" panose="020B0604020202020204" pitchFamily="34" charset="0"/>
            </a:endParaRPr>
          </a:p>
          <a:p>
            <a:pPr marL="285750" indent="-285750" algn="just" eaLnBrk="1" hangingPunct="1">
              <a:spcBef>
                <a:spcPct val="0"/>
              </a:spcBef>
              <a:buFont typeface="Wingdings" panose="05000000000000000000" pitchFamily="2" charset="2"/>
              <a:buChar char="Ø"/>
              <a:defRPr/>
            </a:pPr>
            <a:r>
              <a:rPr lang="it-IT" altLang="it-IT" sz="1800" dirty="0">
                <a:latin typeface="Arial" panose="020B0604020202020204" pitchFamily="34" charset="0"/>
              </a:rPr>
              <a:t>A ottobre si svolge a Reggio Emilia il XIII </a:t>
            </a:r>
            <a:r>
              <a:rPr lang="it-IT" altLang="it-IT" sz="1800" b="1" dirty="0">
                <a:latin typeface="Arial" panose="020B0604020202020204" pitchFamily="34" charset="0"/>
              </a:rPr>
              <a:t>congresso socialista italiano</a:t>
            </a:r>
            <a:r>
              <a:rPr lang="it-IT" altLang="it-IT" sz="1800" dirty="0">
                <a:latin typeface="Arial" panose="020B0604020202020204" pitchFamily="34" charset="0"/>
              </a:rPr>
              <a:t>. Sancì la vittoria dell’ala «massimalista» capeggiata da Benito Mussolini, che ottenne l’espulsione dei moderati che erano per un dialogo per entrare al governo.</a:t>
            </a:r>
          </a:p>
          <a:p>
            <a:pPr marL="285750" indent="-285750" eaLnBrk="1" hangingPunct="1">
              <a:spcBef>
                <a:spcPct val="0"/>
              </a:spcBef>
              <a:buFont typeface="Wingdings" panose="05000000000000000000" pitchFamily="2" charset="2"/>
              <a:buChar char="Ø"/>
              <a:defRPr/>
            </a:pPr>
            <a:r>
              <a:rPr lang="it-IT" altLang="it-IT" sz="1800" dirty="0" smtClean="0">
                <a:latin typeface="Arial" panose="020B0604020202020204" pitchFamily="34" charset="0"/>
              </a:rPr>
              <a:t>A </a:t>
            </a:r>
            <a:r>
              <a:rPr lang="it-IT" altLang="it-IT" sz="1800" dirty="0">
                <a:latin typeface="Arial" panose="020B0604020202020204" pitchFamily="34" charset="0"/>
              </a:rPr>
              <a:t>novembre a Mussolini venne affidata la direzione dell’</a:t>
            </a:r>
            <a:r>
              <a:rPr lang="it-IT" altLang="it-IT" sz="1800" i="1" dirty="0">
                <a:latin typeface="Arial" panose="020B0604020202020204" pitchFamily="34" charset="0"/>
              </a:rPr>
              <a:t>Avanti</a:t>
            </a:r>
            <a:r>
              <a:rPr lang="it-IT" altLang="it-IT" sz="1800" dirty="0">
                <a:latin typeface="Arial" panose="020B0604020202020204" pitchFamily="34" charset="0"/>
              </a:rPr>
              <a:t>.</a:t>
            </a:r>
          </a:p>
          <a:p>
            <a:pPr marL="285750" indent="-285750" eaLnBrk="1" hangingPunct="1">
              <a:spcBef>
                <a:spcPct val="0"/>
              </a:spcBef>
              <a:buFont typeface="Wingdings" panose="05000000000000000000" pitchFamily="2" charset="2"/>
              <a:buChar char="Ø"/>
              <a:defRPr/>
            </a:pPr>
            <a:r>
              <a:rPr lang="it-IT" altLang="it-IT" sz="1800" dirty="0" smtClean="0">
                <a:latin typeface="Arial" panose="020B0604020202020204" pitchFamily="34" charset="0"/>
              </a:rPr>
              <a:t>8 </a:t>
            </a:r>
            <a:r>
              <a:rPr lang="it-IT" altLang="it-IT" sz="1800" dirty="0">
                <a:latin typeface="Arial" panose="020B0604020202020204" pitchFamily="34" charset="0"/>
              </a:rPr>
              <a:t>dicembre: consiglio di guerra in Germania, dove viene sancita  l’inevitabilità della guerra, sarebbe stato sufficiente un pretesto qualsiasi</a:t>
            </a:r>
          </a:p>
          <a:p>
            <a:pPr marL="285750" indent="-285750" eaLnBrk="1" hangingPunct="1">
              <a:spcBef>
                <a:spcPct val="0"/>
              </a:spcBef>
              <a:buFontTx/>
              <a:buChar char="-"/>
              <a:defRPr/>
            </a:pPr>
            <a:endParaRPr lang="it-IT" altLang="it-IT" sz="1800" dirty="0">
              <a:latin typeface="Arial" panose="020B0604020202020204" pitchFamily="34" charset="0"/>
            </a:endParaRPr>
          </a:p>
          <a:p>
            <a:pPr algn="ctr" eaLnBrk="1" hangingPunct="1">
              <a:spcBef>
                <a:spcPct val="0"/>
              </a:spcBef>
              <a:buNone/>
              <a:defRPr/>
            </a:pPr>
            <a:r>
              <a:rPr lang="it-IT" altLang="it-IT" sz="1800" dirty="0" smtClean="0">
                <a:latin typeface="Arial" panose="020B0604020202020204" pitchFamily="34" charset="0"/>
                <a:hlinkClick r:id="rId7" action="ppaction://hlinkfile"/>
              </a:rPr>
              <a:t>La </a:t>
            </a:r>
            <a:r>
              <a:rPr lang="it-IT" altLang="it-IT" sz="1800" dirty="0">
                <a:latin typeface="Arial" panose="020B0604020202020204" pitchFamily="34" charset="0"/>
                <a:hlinkClick r:id="rId7" action="ppaction://hlinkfile"/>
              </a:rPr>
              <a:t>danza</a:t>
            </a:r>
            <a:r>
              <a:rPr lang="it-IT" altLang="it-IT" sz="1800" dirty="0">
                <a:latin typeface="Arial" panose="020B0604020202020204" pitchFamily="34" charset="0"/>
              </a:rPr>
              <a:t> (</a:t>
            </a:r>
            <a:r>
              <a:rPr lang="it-IT" altLang="it-IT" sz="1800" dirty="0">
                <a:latin typeface="Arial" panose="020B0604020202020204" pitchFamily="34" charset="0"/>
                <a:hlinkClick r:id="rId8" action="ppaction://hlinkfile"/>
              </a:rPr>
              <a:t>Tarantella napoletana</a:t>
            </a:r>
            <a:r>
              <a:rPr lang="it-IT" altLang="it-IT" sz="1800" dirty="0">
                <a:latin typeface="Arial" panose="020B0604020202020204" pitchFamily="34" charset="0"/>
              </a:rPr>
              <a:t>)</a:t>
            </a:r>
          </a:p>
          <a:p>
            <a:pPr eaLnBrk="1" hangingPunct="1">
              <a:spcBef>
                <a:spcPct val="0"/>
              </a:spcBef>
              <a:buNone/>
              <a:defRPr/>
            </a:pPr>
            <a:endParaRPr lang="it-IT" altLang="it-IT" sz="1800" dirty="0">
              <a:latin typeface="Arial" panose="020B0604020202020204" pitchFamily="34" charset="0"/>
            </a:endParaRPr>
          </a:p>
        </p:txBody>
      </p:sp>
      <p:sp>
        <p:nvSpPr>
          <p:cNvPr id="22533"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4"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5"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6"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7"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9" name="AutoShape 17" descr="Risultati immagini per FIAT Tipo 1 Fiacre"/>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40" name="AutoShape 19" descr="Risultati immagini per FIAT Tipo 1 Fiacre"/>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cxnSp>
        <p:nvCxnSpPr>
          <p:cNvPr id="21"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754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2"/>
          <p:cNvSpPr txBox="1">
            <a:spLocks noChangeArrowheads="1"/>
          </p:cNvSpPr>
          <p:nvPr/>
        </p:nvSpPr>
        <p:spPr bwMode="auto">
          <a:xfrm>
            <a:off x="479376" y="692696"/>
            <a:ext cx="1108923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 </a:t>
            </a:r>
            <a:r>
              <a:rPr lang="it-IT" altLang="it-IT" sz="2000" b="1" dirty="0">
                <a:latin typeface="Arial" panose="020B0604020202020204" pitchFamily="34" charset="0"/>
                <a:hlinkClick r:id="rId3" action="ppaction://hlinkfile"/>
              </a:rPr>
              <a:t>BNL</a:t>
            </a:r>
            <a:r>
              <a:rPr lang="it-IT" altLang="it-IT" sz="2000" dirty="0">
                <a:latin typeface="Arial" panose="020B0604020202020204" pitchFamily="34" charset="0"/>
              </a:rPr>
              <a:t> </a:t>
            </a:r>
            <a:r>
              <a:rPr lang="it-IT" altLang="it-IT" sz="2000" dirty="0" smtClean="0">
                <a:latin typeface="Arial" panose="020B0604020202020204" pitchFamily="34" charset="0"/>
              </a:rPr>
              <a:t>- nacque </a:t>
            </a:r>
            <a:r>
              <a:rPr lang="it-IT" altLang="it-IT" sz="2000" dirty="0">
                <a:latin typeface="Arial" panose="020B0604020202020204" pitchFamily="34" charset="0"/>
              </a:rPr>
              <a:t>pubblica con lo scopo di finanziare organizzazioni di lavoratori, agricoltura, cinema e pesca ricoprendo un ruolo fondamentale sia nel periodo fascista che nel secondo dopoguerra, es. Cassa Mezzogiorno e Mattei; viene privatizzata a partire dal 1992, come la totalità delle banche italiane; nel 2006 fallisce l’OPA di Unipol: “abbiamo una </a:t>
            </a:r>
            <a:r>
              <a:rPr lang="it-IT" altLang="it-IT" sz="2000" dirty="0" smtClean="0">
                <a:latin typeface="Arial" panose="020B0604020202020204" pitchFamily="34" charset="0"/>
              </a:rPr>
              <a:t>banca» </a:t>
            </a:r>
            <a:r>
              <a:rPr lang="it-IT" altLang="it-IT" sz="2000" dirty="0" err="1" smtClean="0">
                <a:latin typeface="Arial" panose="020B0604020202020204" pitchFamily="34" charset="0"/>
              </a:rPr>
              <a:t>fassiniana</a:t>
            </a:r>
            <a:r>
              <a:rPr lang="it-IT" altLang="it-IT" sz="2000" dirty="0" smtClean="0">
                <a:latin typeface="Arial" panose="020B0604020202020204" pitchFamily="34" charset="0"/>
              </a:rPr>
              <a:t>; </a:t>
            </a:r>
            <a:r>
              <a:rPr lang="it-IT" altLang="it-IT" sz="2000" dirty="0">
                <a:latin typeface="Arial" panose="020B0604020202020204" pitchFamily="34" charset="0"/>
              </a:rPr>
              <a:t>dal 2006 fa parte del gruppo francese BNP </a:t>
            </a:r>
            <a:r>
              <a:rPr lang="it-IT" altLang="it-IT" sz="2000" dirty="0" err="1">
                <a:latin typeface="Arial" panose="020B0604020202020204" pitchFamily="34" charset="0"/>
              </a:rPr>
              <a:t>Paribas</a:t>
            </a:r>
            <a:endParaRPr lang="it-IT" altLang="it-IT" sz="20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a:latin typeface="Arial" panose="020B0604020202020204" pitchFamily="34" charset="0"/>
              </a:rPr>
              <a:t>- </a:t>
            </a:r>
            <a:r>
              <a:rPr lang="it-IT" altLang="it-IT" sz="2000" b="1" dirty="0">
                <a:latin typeface="Arial" panose="020B0604020202020204" pitchFamily="34" charset="0"/>
              </a:rPr>
              <a:t>Prada</a:t>
            </a:r>
            <a:r>
              <a:rPr lang="it-IT" altLang="it-IT" sz="2000" dirty="0">
                <a:latin typeface="Arial" panose="020B0604020202020204" pitchFamily="34" charset="0"/>
              </a:rPr>
              <a:t> </a:t>
            </a:r>
            <a:r>
              <a:rPr lang="it-IT" altLang="it-IT" sz="2000" dirty="0" smtClean="0">
                <a:latin typeface="Arial" panose="020B0604020202020204" pitchFamily="34" charset="0"/>
              </a:rPr>
              <a:t>- fondata </a:t>
            </a:r>
            <a:r>
              <a:rPr lang="it-IT" altLang="it-IT" sz="2000" dirty="0">
                <a:latin typeface="Arial" panose="020B0604020202020204" pitchFamily="34" charset="0"/>
              </a:rPr>
              <a:t>a Milano dai fratelli Mario e Martino, nessuno dei figli maschi volle ereditare l’azienda che </a:t>
            </a:r>
            <a:r>
              <a:rPr lang="it-IT" altLang="it-IT" sz="2000" dirty="0" smtClean="0">
                <a:latin typeface="Arial" panose="020B0604020202020204" pitchFamily="34" charset="0"/>
              </a:rPr>
              <a:t>fu </a:t>
            </a:r>
            <a:r>
              <a:rPr lang="it-IT" altLang="it-IT" sz="2000" dirty="0">
                <a:latin typeface="Arial" panose="020B0604020202020204" pitchFamily="34" charset="0"/>
              </a:rPr>
              <a:t>presa da due donne: Luisa nel 1958 e </a:t>
            </a:r>
            <a:r>
              <a:rPr lang="it-IT" altLang="it-IT" sz="2000" dirty="0" smtClean="0">
                <a:latin typeface="Arial" panose="020B0604020202020204" pitchFamily="34" charset="0"/>
              </a:rPr>
              <a:t>soprattutto </a:t>
            </a:r>
            <a:r>
              <a:rPr lang="it-IT" altLang="it-IT" sz="2000" dirty="0">
                <a:latin typeface="Arial" panose="020B0604020202020204" pitchFamily="34" charset="0"/>
              </a:rPr>
              <a:t>da sua figlia Miuccia nel </a:t>
            </a:r>
            <a:r>
              <a:rPr lang="it-IT" altLang="it-IT" sz="2000" dirty="0" smtClean="0">
                <a:latin typeface="Arial" panose="020B0604020202020204" pitchFamily="34" charset="0"/>
              </a:rPr>
              <a:t>1978</a:t>
            </a:r>
            <a:endParaRPr lang="it-IT" altLang="it-IT" sz="20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 </a:t>
            </a:r>
            <a:r>
              <a:rPr lang="it-IT" altLang="it-IT" sz="2000" b="1" dirty="0" err="1" smtClean="0">
                <a:latin typeface="Arial" panose="020B0604020202020204" pitchFamily="34" charset="0"/>
                <a:hlinkClick r:id="rId4" action="ppaction://hlinkfile"/>
              </a:rPr>
              <a:t>Aston</a:t>
            </a:r>
            <a:r>
              <a:rPr lang="it-IT" altLang="it-IT" sz="2000" b="1" dirty="0" smtClean="0">
                <a:latin typeface="Arial" panose="020B0604020202020204" pitchFamily="34" charset="0"/>
                <a:hlinkClick r:id="rId4" action="ppaction://hlinkfile"/>
              </a:rPr>
              <a:t> </a:t>
            </a:r>
            <a:r>
              <a:rPr lang="it-IT" altLang="it-IT" sz="2000" b="1" dirty="0">
                <a:latin typeface="Arial" panose="020B0604020202020204" pitchFamily="34" charset="0"/>
                <a:hlinkClick r:id="rId4" action="ppaction://hlinkfile"/>
              </a:rPr>
              <a:t>Martin</a:t>
            </a:r>
            <a:r>
              <a:rPr lang="it-IT" altLang="it-IT" sz="2000" dirty="0">
                <a:latin typeface="Arial" panose="020B0604020202020204" pitchFamily="34" charset="0"/>
              </a:rPr>
              <a:t> </a:t>
            </a:r>
            <a:r>
              <a:rPr lang="it-IT" altLang="it-IT" sz="2000" dirty="0" smtClean="0">
                <a:latin typeface="Arial" panose="020B0604020202020204" pitchFamily="34" charset="0"/>
              </a:rPr>
              <a:t>- dapprima </a:t>
            </a:r>
            <a:r>
              <a:rPr lang="it-IT" altLang="it-IT" sz="2000" dirty="0">
                <a:latin typeface="Arial" panose="020B0604020202020204" pitchFamily="34" charset="0"/>
              </a:rPr>
              <a:t>concessionaria, dal 1926 sotto la direzione di Augusto Bertelli: auto sportive di </a:t>
            </a:r>
            <a:r>
              <a:rPr lang="it-IT" altLang="it-IT" sz="2000" dirty="0" smtClean="0">
                <a:latin typeface="Arial" panose="020B0604020202020204" pitchFamily="34" charset="0"/>
              </a:rPr>
              <a:t>prestigio</a:t>
            </a:r>
          </a:p>
          <a:p>
            <a:pPr marL="342900" indent="-342900" eaLnBrk="1" hangingPunct="1">
              <a:spcBef>
                <a:spcPct val="0"/>
              </a:spcBef>
              <a:buFont typeface="Wingdings" panose="05000000000000000000" pitchFamily="2" charset="2"/>
              <a:buChar char="Ø"/>
            </a:pPr>
            <a:endParaRPr lang="it-IT" altLang="it-IT" sz="2000" dirty="0" smtClean="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Libri</a:t>
            </a:r>
            <a:r>
              <a:rPr lang="it-IT" altLang="it-IT" sz="2000" dirty="0">
                <a:latin typeface="Arial" panose="020B0604020202020204" pitchFamily="34" charset="0"/>
              </a:rPr>
              <a:t>: </a:t>
            </a:r>
            <a:r>
              <a:rPr lang="it-IT" altLang="it-IT" sz="2000" b="1" dirty="0">
                <a:latin typeface="Arial" panose="020B0604020202020204" pitchFamily="34" charset="0"/>
              </a:rPr>
              <a:t>Dalla parte di </a:t>
            </a:r>
            <a:r>
              <a:rPr lang="it-IT" altLang="it-IT" sz="2000" b="1" dirty="0" err="1">
                <a:latin typeface="Arial" panose="020B0604020202020204" pitchFamily="34" charset="0"/>
              </a:rPr>
              <a:t>Swann</a:t>
            </a:r>
            <a:r>
              <a:rPr lang="it-IT" altLang="it-IT" sz="2000" dirty="0">
                <a:latin typeface="Arial" panose="020B0604020202020204" pitchFamily="34" charset="0"/>
              </a:rPr>
              <a:t> (1° della </a:t>
            </a:r>
            <a:r>
              <a:rPr lang="it-IT" altLang="it-IT" sz="2000" dirty="0" err="1">
                <a:latin typeface="Arial" panose="020B0604020202020204" pitchFamily="34" charset="0"/>
              </a:rPr>
              <a:t>Recherche</a:t>
            </a:r>
            <a:r>
              <a:rPr lang="it-IT" altLang="it-IT" sz="2000" dirty="0">
                <a:latin typeface="Arial" panose="020B0604020202020204" pitchFamily="34" charset="0"/>
              </a:rPr>
              <a:t>) - Marcel Proust  / </a:t>
            </a:r>
            <a:r>
              <a:rPr lang="it-IT" altLang="it-IT" sz="2000" b="1" dirty="0">
                <a:latin typeface="Arial" panose="020B0604020202020204" pitchFamily="34" charset="0"/>
              </a:rPr>
              <a:t>Totem e tabù</a:t>
            </a:r>
            <a:r>
              <a:rPr lang="it-IT" altLang="it-IT" sz="2000" dirty="0">
                <a:latin typeface="Arial" panose="020B0604020202020204" pitchFamily="34" charset="0"/>
              </a:rPr>
              <a:t> - Sigmund Freud</a:t>
            </a:r>
          </a:p>
          <a:p>
            <a:pPr marL="342900" indent="-342900" eaLnBrk="1" hangingPunct="1">
              <a:spcBef>
                <a:spcPct val="0"/>
              </a:spcBef>
              <a:buFont typeface="Wingdings" panose="05000000000000000000" pitchFamily="2" charset="2"/>
              <a:buChar char="Ø"/>
            </a:pPr>
            <a:endParaRPr lang="it-IT" altLang="it-IT" sz="2000" dirty="0">
              <a:latin typeface="Arial" panose="020B0604020202020204" pitchFamily="34" charset="0"/>
            </a:endParaRPr>
          </a:p>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Le </a:t>
            </a:r>
            <a:r>
              <a:rPr lang="it-IT" altLang="it-IT" sz="2000" dirty="0">
                <a:latin typeface="Arial" panose="020B0604020202020204" pitchFamily="34" charset="0"/>
              </a:rPr>
              <a:t>case produttrici di grammofoni da 3 diventano </a:t>
            </a:r>
            <a:r>
              <a:rPr lang="it-IT" altLang="it-IT" sz="2000" dirty="0" smtClean="0">
                <a:latin typeface="Arial" panose="020B0604020202020204" pitchFamily="34" charset="0"/>
              </a:rPr>
              <a:t>46.</a:t>
            </a:r>
          </a:p>
          <a:p>
            <a:pPr marL="342900" indent="-342900" eaLnBrk="1" hangingPunct="1">
              <a:spcBef>
                <a:spcPct val="0"/>
              </a:spcBef>
              <a:buFont typeface="Wingdings" panose="05000000000000000000" pitchFamily="2" charset="2"/>
              <a:buChar char="Ø"/>
            </a:pPr>
            <a:endParaRPr lang="it-IT" altLang="it-IT" sz="2000" dirty="0">
              <a:latin typeface="Arial" panose="020B0604020202020204" pitchFamily="34" charset="0"/>
            </a:endParaRPr>
          </a:p>
          <a:p>
            <a:pPr eaLnBrk="1" hangingPunct="1">
              <a:spcBef>
                <a:spcPct val="0"/>
              </a:spcBef>
              <a:buNone/>
            </a:pPr>
            <a:r>
              <a:rPr lang="it-IT" altLang="it-IT" sz="2000" dirty="0">
                <a:latin typeface="Arial" panose="020B0604020202020204" pitchFamily="34" charset="0"/>
                <a:hlinkClick r:id="rId5" action="ppaction://hlinkfile"/>
              </a:rPr>
              <a:t>Amor di pastorello</a:t>
            </a:r>
            <a:endParaRPr lang="it-IT" altLang="it-IT" sz="2000" dirty="0">
              <a:latin typeface="Arial" panose="020B0604020202020204" pitchFamily="34" charset="0"/>
            </a:endParaRPr>
          </a:p>
          <a:p>
            <a:pPr marL="342900" indent="-342900" eaLnBrk="1" hangingPunct="1">
              <a:spcBef>
                <a:spcPct val="0"/>
              </a:spcBef>
              <a:buFont typeface="Wingdings" panose="05000000000000000000" pitchFamily="2" charset="2"/>
              <a:buChar char="Ø"/>
            </a:pPr>
            <a:endParaRPr lang="it-IT" altLang="it-IT" sz="2000" dirty="0">
              <a:latin typeface="Arial" panose="020B0604020202020204" pitchFamily="34" charset="0"/>
            </a:endParaRPr>
          </a:p>
        </p:txBody>
      </p:sp>
      <p:sp>
        <p:nvSpPr>
          <p:cNvPr id="24579"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1913</a:t>
            </a:r>
          </a:p>
        </p:txBody>
      </p:sp>
      <p:cxnSp>
        <p:nvCxnSpPr>
          <p:cNvPr id="8"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2"/>
          <p:cNvSpPr txBox="1">
            <a:spLocks noChangeArrowheads="1"/>
          </p:cNvSpPr>
          <p:nvPr/>
        </p:nvSpPr>
        <p:spPr bwMode="auto">
          <a:xfrm>
            <a:off x="479376" y="836613"/>
            <a:ext cx="849694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it-IT" altLang="it-IT" sz="2000" dirty="0" smtClean="0">
                <a:latin typeface="Arial" panose="020B0604020202020204" pitchFamily="34" charset="0"/>
              </a:rPr>
              <a:t>nasce </a:t>
            </a:r>
            <a:r>
              <a:rPr lang="it-IT" altLang="it-IT" sz="2000" dirty="0">
                <a:latin typeface="Arial" panose="020B0604020202020204" pitchFamily="34" charset="0"/>
              </a:rPr>
              <a:t>il divismo </a:t>
            </a:r>
            <a:r>
              <a:rPr lang="it-IT" altLang="it-IT" sz="2000" dirty="0" smtClean="0">
                <a:latin typeface="Arial" panose="020B0604020202020204" pitchFamily="34" charset="0"/>
              </a:rPr>
              <a:t>cinematografico con il </a:t>
            </a:r>
            <a:r>
              <a:rPr lang="it-IT" altLang="it-IT" sz="2000" dirty="0">
                <a:latin typeface="Arial" panose="020B0604020202020204" pitchFamily="34" charset="0"/>
              </a:rPr>
              <a:t>genere diva-film di cui </a:t>
            </a:r>
            <a:r>
              <a:rPr lang="it-IT" altLang="it-IT" sz="2000" b="1" dirty="0">
                <a:latin typeface="Arial" panose="020B0604020202020204" pitchFamily="34" charset="0"/>
              </a:rPr>
              <a:t>Ma l'amore mio non muore</a:t>
            </a:r>
            <a:r>
              <a:rPr lang="it-IT" altLang="it-IT" sz="2000" dirty="0">
                <a:latin typeface="Arial" panose="020B0604020202020204" pitchFamily="34" charset="0"/>
              </a:rPr>
              <a:t> di Mario Camerini fu il </a:t>
            </a:r>
            <a:r>
              <a:rPr lang="it-IT" altLang="it-IT" sz="2000" dirty="0" smtClean="0">
                <a:latin typeface="Arial" panose="020B0604020202020204" pitchFamily="34" charset="0"/>
              </a:rPr>
              <a:t>primo e che in Italia, ebbe come maggiori esponenti </a:t>
            </a:r>
            <a:r>
              <a:rPr lang="it-IT" altLang="it-IT" sz="2000" dirty="0" smtClean="0">
                <a:latin typeface="Arial" panose="020B0604020202020204" pitchFamily="34" charset="0"/>
                <a:hlinkClick r:id="rId3" action="ppaction://hlinkfile"/>
              </a:rPr>
              <a:t>Lyda Borelli e Francesca Bertini</a:t>
            </a:r>
            <a:endParaRPr lang="it-IT" altLang="it-IT" sz="2000" dirty="0" smtClean="0">
              <a:latin typeface="Arial" panose="020B0604020202020204" pitchFamily="34" charset="0"/>
            </a:endParaRPr>
          </a:p>
          <a:p>
            <a:pPr eaLnBrk="1" hangingPunct="1">
              <a:spcBef>
                <a:spcPct val="0"/>
              </a:spcBef>
              <a:buNone/>
            </a:pPr>
            <a:r>
              <a:rPr lang="it-IT" altLang="it-IT" sz="2000" dirty="0" smtClean="0">
                <a:latin typeface="Arial" panose="020B0604020202020204" pitchFamily="34" charset="0"/>
              </a:rPr>
              <a:t> </a:t>
            </a:r>
            <a:endParaRPr lang="it-IT" altLang="it-IT" sz="2000" dirty="0">
              <a:latin typeface="Arial" panose="020B0604020202020204" pitchFamily="34" charset="0"/>
            </a:endParaRPr>
          </a:p>
          <a:p>
            <a:pPr marL="342900" indent="-342900" eaLnBrk="1" hangingPunct="1">
              <a:spcBef>
                <a:spcPct val="0"/>
              </a:spcBef>
              <a:buFontTx/>
              <a:buChar char="-"/>
            </a:pPr>
            <a:r>
              <a:rPr lang="it-IT" altLang="it-IT" sz="2000" dirty="0" smtClean="0">
                <a:latin typeface="Arial" panose="020B0604020202020204" pitchFamily="34" charset="0"/>
              </a:rPr>
              <a:t>il termine "diva" ebbe origine teatrali e venne coniato da D'Annunzio per </a:t>
            </a:r>
            <a:r>
              <a:rPr lang="it-IT" altLang="it-IT" sz="2000" dirty="0">
                <a:latin typeface="Arial" panose="020B0604020202020204" pitchFamily="34" charset="0"/>
              </a:rPr>
              <a:t>Eleonora </a:t>
            </a:r>
            <a:r>
              <a:rPr lang="it-IT" altLang="it-IT" sz="2000" dirty="0" smtClean="0">
                <a:latin typeface="Arial" panose="020B0604020202020204" pitchFamily="34" charset="0"/>
              </a:rPr>
              <a:t>Duse e poi </a:t>
            </a:r>
            <a:r>
              <a:rPr lang="it-IT" altLang="it-IT" sz="2000" dirty="0">
                <a:latin typeface="Arial" panose="020B0604020202020204" pitchFamily="34" charset="0"/>
              </a:rPr>
              <a:t>attribuito anche a Sarah </a:t>
            </a:r>
            <a:r>
              <a:rPr lang="it-IT" altLang="it-IT" sz="2000" dirty="0" err="1" smtClean="0">
                <a:latin typeface="Arial" panose="020B0604020202020204" pitchFamily="34" charset="0"/>
              </a:rPr>
              <a:t>Bernhardt</a:t>
            </a:r>
            <a:r>
              <a:rPr lang="it-IT" altLang="it-IT" sz="2000" dirty="0" smtClean="0">
                <a:latin typeface="Arial" panose="020B0604020202020204" pitchFamily="34" charset="0"/>
              </a:rPr>
              <a:t>, </a:t>
            </a:r>
            <a:r>
              <a:rPr lang="it-IT" altLang="it-IT" sz="2000" dirty="0">
                <a:latin typeface="Arial" panose="020B0604020202020204" pitchFamily="34" charset="0"/>
              </a:rPr>
              <a:t>raggiunse vertici nel cinema grazie all'enorme pubblico raggiungibile (Max </a:t>
            </a:r>
            <a:r>
              <a:rPr lang="it-IT" altLang="it-IT" sz="2000" dirty="0" err="1">
                <a:latin typeface="Arial" panose="020B0604020202020204" pitchFamily="34" charset="0"/>
              </a:rPr>
              <a:t>Linder</a:t>
            </a:r>
            <a:r>
              <a:rPr lang="it-IT" altLang="it-IT" sz="2000" dirty="0">
                <a:latin typeface="Arial" panose="020B0604020202020204" pitchFamily="34" charset="0"/>
              </a:rPr>
              <a:t>, Florence Lawrence) il divo è diverso dall'attore </a:t>
            </a:r>
            <a:r>
              <a:rPr lang="it-IT" altLang="it-IT" sz="2000" dirty="0" err="1">
                <a:latin typeface="Arial" panose="020B0604020202020204" pitchFamily="34" charset="0"/>
              </a:rPr>
              <a:t>perchè</a:t>
            </a:r>
            <a:r>
              <a:rPr lang="it-IT" altLang="it-IT" sz="2000" dirty="0">
                <a:latin typeface="Arial" panose="020B0604020202020204" pitchFamily="34" charset="0"/>
              </a:rPr>
              <a:t> deve </a:t>
            </a:r>
            <a:r>
              <a:rPr lang="it-IT" altLang="it-IT" sz="2000" b="1" dirty="0">
                <a:latin typeface="Arial" panose="020B0604020202020204" pitchFamily="34" charset="0"/>
              </a:rPr>
              <a:t>esserci serialità tra </a:t>
            </a:r>
            <a:r>
              <a:rPr lang="it-IT" altLang="it-IT" sz="2000" b="1" dirty="0" smtClean="0">
                <a:latin typeface="Arial" panose="020B0604020202020204" pitchFamily="34" charset="0"/>
              </a:rPr>
              <a:t>immagine, </a:t>
            </a:r>
            <a:r>
              <a:rPr lang="it-IT" altLang="it-IT" sz="2000" b="1" dirty="0">
                <a:latin typeface="Arial" panose="020B0604020202020204" pitchFamily="34" charset="0"/>
              </a:rPr>
              <a:t>vita reale e </a:t>
            </a:r>
            <a:r>
              <a:rPr lang="it-IT" altLang="it-IT" sz="2000" b="1" dirty="0" smtClean="0">
                <a:latin typeface="Arial" panose="020B0604020202020204" pitchFamily="34" charset="0"/>
              </a:rPr>
              <a:t>fiction</a:t>
            </a:r>
          </a:p>
          <a:p>
            <a:pPr eaLnBrk="1" hangingPunct="1">
              <a:spcBef>
                <a:spcPct val="0"/>
              </a:spcBef>
              <a:buNone/>
            </a:pPr>
            <a:r>
              <a:rPr lang="it-IT" altLang="it-IT" sz="2000" b="1" dirty="0" smtClean="0">
                <a:latin typeface="Arial" panose="020B0604020202020204" pitchFamily="34" charset="0"/>
              </a:rPr>
              <a:t> </a:t>
            </a:r>
            <a:endParaRPr lang="it-IT" altLang="it-IT" sz="2000" b="1" dirty="0">
              <a:latin typeface="Arial" panose="020B0604020202020204" pitchFamily="34" charset="0"/>
            </a:endParaRPr>
          </a:p>
          <a:p>
            <a:pPr marL="342900" indent="-342900" eaLnBrk="1" hangingPunct="1">
              <a:spcBef>
                <a:spcPct val="0"/>
              </a:spcBef>
              <a:buFontTx/>
              <a:buChar char="-"/>
            </a:pPr>
            <a:r>
              <a:rPr lang="it-IT" altLang="it-IT" sz="2000" b="1" dirty="0" smtClean="0">
                <a:latin typeface="Arial" panose="020B0604020202020204" pitchFamily="34" charset="0"/>
              </a:rPr>
              <a:t>donne </a:t>
            </a:r>
            <a:r>
              <a:rPr lang="it-IT" altLang="it-IT" sz="2000" b="1" dirty="0">
                <a:latin typeface="Arial" panose="020B0604020202020204" pitchFamily="34" charset="0"/>
              </a:rPr>
              <a:t>fatali italiane presero </a:t>
            </a:r>
            <a:r>
              <a:rPr lang="it-IT" altLang="it-IT" sz="2000" dirty="0">
                <a:latin typeface="Arial" panose="020B0604020202020204" pitchFamily="34" charset="0"/>
              </a:rPr>
              <a:t>il nome di "</a:t>
            </a:r>
            <a:r>
              <a:rPr lang="it-IT" altLang="it-IT" sz="2000" b="1" dirty="0">
                <a:latin typeface="Arial" panose="020B0604020202020204" pitchFamily="34" charset="0"/>
              </a:rPr>
              <a:t>vamp</a:t>
            </a:r>
            <a:r>
              <a:rPr lang="it-IT" altLang="it-IT" sz="2000" dirty="0">
                <a:latin typeface="Arial" panose="020B0604020202020204" pitchFamily="34" charset="0"/>
              </a:rPr>
              <a:t>" dalla donna-vampiro impersonata da </a:t>
            </a:r>
            <a:r>
              <a:rPr lang="it-IT" altLang="it-IT" sz="2000" dirty="0">
                <a:latin typeface="Arial" panose="020B0604020202020204" pitchFamily="34" charset="0"/>
                <a:hlinkClick r:id="rId4" action="ppaction://hlinkfile"/>
              </a:rPr>
              <a:t>Asta Nielsen</a:t>
            </a:r>
            <a:r>
              <a:rPr lang="it-IT" altLang="it-IT" sz="2000" dirty="0">
                <a:latin typeface="Arial" panose="020B0604020202020204" pitchFamily="34" charset="0"/>
              </a:rPr>
              <a:t> in </a:t>
            </a:r>
            <a:r>
              <a:rPr lang="it-IT" altLang="it-IT" sz="2000" i="1" dirty="0">
                <a:latin typeface="Arial" panose="020B0604020202020204" pitchFamily="34" charset="0"/>
              </a:rPr>
              <a:t>Abisso</a:t>
            </a:r>
            <a:r>
              <a:rPr lang="it-IT" altLang="it-IT" sz="2000" dirty="0">
                <a:latin typeface="Arial" panose="020B0604020202020204" pitchFamily="34" charset="0"/>
              </a:rPr>
              <a:t>; altri divi italiani furono Bartolomeo Pagano e Pina </a:t>
            </a:r>
            <a:r>
              <a:rPr lang="it-IT" altLang="it-IT" sz="2000" dirty="0" smtClean="0">
                <a:latin typeface="Arial" panose="020B0604020202020204" pitchFamily="34" charset="0"/>
              </a:rPr>
              <a:t>Menichelli</a:t>
            </a:r>
          </a:p>
          <a:p>
            <a:pPr eaLnBrk="1" hangingPunct="1">
              <a:spcBef>
                <a:spcPct val="0"/>
              </a:spcBef>
              <a:buNone/>
            </a:pPr>
            <a:r>
              <a:rPr lang="it-IT" altLang="it-IT" sz="2000" dirty="0" smtClean="0">
                <a:latin typeface="Arial" panose="020B0604020202020204" pitchFamily="34" charset="0"/>
              </a:rPr>
              <a:t> </a:t>
            </a:r>
            <a:endParaRPr lang="it-IT" altLang="it-IT" sz="2000" dirty="0">
              <a:latin typeface="Arial" panose="020B0604020202020204" pitchFamily="34" charset="0"/>
            </a:endParaRPr>
          </a:p>
          <a:p>
            <a:pPr eaLnBrk="1" hangingPunct="1">
              <a:spcBef>
                <a:spcPct val="0"/>
              </a:spcBef>
              <a:buFontTx/>
              <a:buNone/>
            </a:pPr>
            <a:r>
              <a:rPr lang="it-IT" altLang="it-IT" sz="2000" dirty="0">
                <a:latin typeface="Arial" panose="020B0604020202020204" pitchFamily="34" charset="0"/>
              </a:rPr>
              <a:t>- il periodo d'oro del divismo furono gli anni Venti americani (Valentino &amp; co.) </a:t>
            </a:r>
          </a:p>
          <a:p>
            <a:pPr eaLnBrk="1" hangingPunct="1">
              <a:spcBef>
                <a:spcPct val="0"/>
              </a:spcBef>
              <a:buFontTx/>
              <a:buNone/>
            </a:pPr>
            <a:endParaRPr lang="it-IT" altLang="it-IT" sz="2000" dirty="0">
              <a:latin typeface="Arial" panose="020B0604020202020204" pitchFamily="34" charset="0"/>
            </a:endParaRPr>
          </a:p>
          <a:p>
            <a:pPr eaLnBrk="1" hangingPunct="1">
              <a:spcBef>
                <a:spcPct val="0"/>
              </a:spcBef>
              <a:buFontTx/>
              <a:buNone/>
            </a:pPr>
            <a:endParaRPr lang="it-IT" altLang="it-IT" sz="2000" dirty="0" smtClean="0">
              <a:latin typeface="Arial" panose="020B0604020202020204" pitchFamily="34" charset="0"/>
            </a:endParaRPr>
          </a:p>
          <a:p>
            <a:pPr eaLnBrk="1" hangingPunct="1">
              <a:spcBef>
                <a:spcPct val="0"/>
              </a:spcBef>
              <a:buFontTx/>
              <a:buNone/>
            </a:pPr>
            <a:r>
              <a:rPr lang="it-IT" altLang="it-IT" sz="2000" b="1" dirty="0" smtClean="0">
                <a:latin typeface="Arial" panose="020B0604020202020204" pitchFamily="34" charset="0"/>
                <a:hlinkClick r:id="rId5" action="ppaction://hlinkfile"/>
              </a:rPr>
              <a:t>St</a:t>
            </a:r>
            <a:r>
              <a:rPr lang="it-IT" altLang="it-IT" sz="2000" b="1" dirty="0">
                <a:latin typeface="Arial" panose="020B0604020202020204" pitchFamily="34" charset="0"/>
                <a:hlinkClick r:id="rId5" action="ppaction://hlinkfile"/>
              </a:rPr>
              <a:t>. Louis Blues</a:t>
            </a:r>
            <a:endParaRPr lang="it-IT" altLang="it-IT" sz="2000" b="1" dirty="0">
              <a:latin typeface="Arial" panose="020B0604020202020204" pitchFamily="34" charset="0"/>
            </a:endParaRPr>
          </a:p>
          <a:p>
            <a:pPr eaLnBrk="1" hangingPunct="1">
              <a:spcBef>
                <a:spcPct val="0"/>
              </a:spcBef>
              <a:buFontTx/>
              <a:buNone/>
            </a:pPr>
            <a:endParaRPr lang="it-IT" altLang="it-IT" sz="2000" dirty="0">
              <a:latin typeface="Arial" panose="020B0604020202020204" pitchFamily="34" charset="0"/>
            </a:endParaRPr>
          </a:p>
        </p:txBody>
      </p:sp>
      <p:sp>
        <p:nvSpPr>
          <p:cNvPr id="32771" name="Title 1"/>
          <p:cNvSpPr>
            <a:spLocks noGrp="1"/>
          </p:cNvSpPr>
          <p:nvPr>
            <p:ph type="title" idx="4294967295"/>
          </p:nvPr>
        </p:nvSpPr>
        <p:spPr>
          <a:xfrm>
            <a:off x="1970088" y="58738"/>
            <a:ext cx="8229600" cy="633412"/>
          </a:xfrm>
        </p:spPr>
        <p:txBody>
          <a:bodyPr/>
          <a:lstStyle/>
          <a:p>
            <a:pPr eaLnBrk="1" hangingPunct="1"/>
            <a:r>
              <a:rPr lang="it-IT" altLang="it-IT" dirty="0" smtClean="0">
                <a:solidFill>
                  <a:srgbClr val="0070C0"/>
                </a:solidFill>
              </a:rPr>
              <a:t>1913 </a:t>
            </a:r>
            <a:r>
              <a:rPr lang="it-IT" altLang="it-IT" dirty="0">
                <a:solidFill>
                  <a:srgbClr val="0070C0"/>
                </a:solidFill>
              </a:rPr>
              <a:t>(</a:t>
            </a:r>
            <a:r>
              <a:rPr lang="it-IT" altLang="it-IT" dirty="0" smtClean="0">
                <a:solidFill>
                  <a:srgbClr val="0070C0"/>
                </a:solidFill>
              </a:rPr>
              <a:t>2)</a:t>
            </a:r>
          </a:p>
        </p:txBody>
      </p:sp>
      <p:pic>
        <p:nvPicPr>
          <p:cNvPr id="32773" name="Picture 8" descr="http://www.letteraturaalfemminile.it/bertin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4900" y="836613"/>
            <a:ext cx="21717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AutoShape 10" descr="data:image/jpeg;base64,/9j/4AAQSkZJRgABAQAAAQABAAD/2wCEAAkGBxQSEhQUExQWFRUXFxoXFxYYGBcaGBgYFxwcFxcYHBwcHCggGholHBcXITEhJSkrLi4uFx8zODMsNygtLisBCgoKDg0OGhAPFywcHBwsLCwsLCwsLCwsLCwsLCwsLCwsLCwsLCwsLCwsLCwsLCwsLCwsLCwsLCwsLCwsLCwsLP/AABEIARgAtAMBIgACEQEDEQH/xAAcAAABBQEBAQAAAAAAAAAAAAAEAQIDBQYABwj/xABLEAABAwIDAwYIBw8EAwEAAAABAAIRAyEEEjEFQVEGImFxkcEHE3KBobHR8CQyNFJUktMUFiMlNUJic4KDk7PS4fEXQ1OyM6PCov/EABgBAQEBAQEAAAAAAAAAAAAAAAABAgME/8QAHBEBAQEBAAMBAQAAAAAAAAAAAAERMQISIUFR/9oADAMBAAIRAxEAPwCz5XcqcXRxVZlOu5rGuhrQ2nYQN5bKoTy5x/0l31af9Kdy+f8ADq/l9wWXe5eO69Ekxo/v92h9Kd9Sj30037/tofSnfw6H2azaUtMAxroePFDI0Z5d7Q+lO+pS/oXDl3tD6U76lH7NZlOBQyNH9/e0PpTvqUv6Fx5c7Q+lP+rT/oWdaV0IZGjby82h9Kd9SifXTTvv+2j9KP8ADofZrOMpE6BEnAO/RnhIlTTJ/F1/qBtH6Uf4VD7NO/1A2h9JP8Oj9ms66iRqoyNxTVyfxpfv/wBofST/AA6P2aQ+EDaH0k/w6P2azQjiniCm0yNEeX+0fpJ/h0fs03/UDaP0o/w6H2aoHU1C9t00yfxqPv8A8fHyl2adfF0IjhHi9Z39Ha37/MfqMS4cebSN/qW6gsunAq/UyNI7l3jzriX/AFWD1NUX37Y76VU9HsVAo3IZGnZy8x40xT/q0z62lSM8IG0PpTj+7ofZrKhKDfoVlqZH0PyMxz8RgqFWq4ue4OzO0kte5swIA03BchPBvbZuH6nntqPKRdJXKz68z8IDPh1fyu4LLPC1XL2pONxA4Pj0BZZ4XKu84jIXBqUpWiVA0hK0IpzItCgcBuTQ6lSlSOZFvcIcV46lxfM31TBOKwZfs9qjoMLjNz16JcNQNQzFlcMwzQAP8JVVxwTzwHn9ijq7OqdavqbVJVo2U0ZF7S03ELsyvMVhZVPVokEha3UT4cepH4nCgstciD7lJs6A1wP52nQdyLwAuQdIgrKqXxBUBC0GJw4aOtU9ZtykoFTXBSgJjlpDCErSuhK1VHvPg0d+LcP+8/mvXJPBj+TcPf8A5P5r0q3OOV68w5cfLsT+sPqCzz1o+W/y/E/rD6gs+4LnXacQkIjBNvPBRKalVDR0lZUuMfEk6lV2dFYnnmdyFbTBNtVqJUedE4TDFxvom06IBvdXeFpSl8kkS4Gg780FHuwmUS8hvWldi/FiGwDvdv8AMqvEPDnS7nHiSZKw0JqbRoM/OJPQEbgcbTqaHtF1QVaIF8oUtAkXGqC4xVCNFU18NJjjorxkubKptoYo3AbIGpQC07dEG47+31otpgyNN/cR6kG7Eh8PFj8WoOk6Hz709lfLY3Hv7z2oLmZHQQqTadMNPSb9CsKdaAQLjeN6r8XX6/OgABUTkaaeYc0X4exCOC1BGnNC4pWqo928GInZuHm//kH/ALXrk3wY/k2h11f5r1y6ePHG9eact/l2J/WH1BUBWh5bt+HYn9YfUFQOC5XrtOGBR7/OpwEFXmSFItc+teySlZ6g3oqIutspsK3M/olaLC0CJPYqHZQly1+EbZYrSh2gC32oEYxrbkFx647lsa1BpmQCq5+yqZ0bHVZBRu2hmb8QgHpB9ESpMOTlVjWwQbuM8SST6UPSoue/I0SfUOJKg0mzsNGHnispiG84gGxK32zaQFLLM2hYHauHdSqPAEw6wgwR1zJOiB9bZDgM8CN7gPWFW4mWmNCN3sO8dC1GxNrtqsLHNyvA03EdHT0LNcoXzkjW/YqGYfEk9MdqKccw6tf8aqjpVyCrylWziZk68NeBCWEqOmcpB6V206YnM3R1/PvRYphw4E7iodpMinT4gnsMH1ygrCuhPSNK0j3PwYj8W0Our/NelTvBn+TcP+8/mvXLrOON6815bD4diP1ncFnqgWh5bH4dibf7h9QWfc7oK4eXXacMQGKPOVgQqzFHnFXxKdTKcDOigJVjhcA7mnj6lqpBWzKcCVoaL7Kuw1OAAj2LDSc1U5tVDBycTZQdXfYngCewKgqY4sAa1rnE3cR7d6uXO1i6joYUOBaxu7d7EE+zNvClBcYbpxk7hHuB51osZgKeIa1xAMiZ6Nyo8NyXbVZTl2XI5xMjUGPTYLQ4Jvi4ZuFh1CwVRU1+TjAJbIIFj6VieUjC2pB3BesVdF5zy+o5arTxb6ik6aykIrC1i1QQpskgLdjMXeEdngjs7kXtPDB4aBqJ7VXbE+NwB6fOFY4okVOiJWG1AWxZIArLbFINfI3iVXhWI918GP5NoddT+a9Kl8Gp/FuH/efzHpF2nHG9ecctfl2J8vuCoHBaLlt8txPl9wWfcFw8u12nERVVjBzirWqYCDkagX6Ui0BTW02aWvohxgzbzjVZJzCLo3ZVKq7MGOyt38J9q1frMXbXCbGyMYQqzCMyc2ZjejmPWGkxCbUNrJS6yaCgpsZtCoLCmW9J1PnQofWAD7jeHc6xH6UZQfOtG8WixSUKNRpBpuezquOwoE5NcpSHBlR2ZjjEkyWnQX4LW4kaFVFbY1PFAGoMlYC9SmA3N5bTZx6bFWGGpOYwMc7MW2zaTwKVBLqnNXnXLXE564b81oHnN/Yt5iKwa0k2AEnzLynGYnxlRzzvJPm3DsWvFERsVMx+ig1Ke43WkWGzXw6dw9wrQPzOv7hUVF+itKVS4WK3E21mktaeFh1KpCvsQzPTjgqI04lIj3bwbj8XYf8Ab/mPSJfB1+TsPro/+Y5cu/jxwvXnXLX5biPL7gqDKvS+UzR90VZaNeA4BUdeNzR2Lh5dd5fjCY7RAZiSImy9AqEfNHYoHVhwHYkoyWH2dUqkSCG/OK1OEwrabA0bkZQeOCSpqmim2iyDIQlPGK6qMmxVPjNnb2qKKp4oKenUBWbzOapmY4hBpKVVXeAxgkDisINoomhtUSEHoz2DUIWq66rcFtprmi6THbWY1pc50AenoHEomK7lhtDJSyA3fb9ka+zzrAgKw2rtA16hcbDQDgBoPfigoldJMZMSyuShVEtMwVZ0HSFWU0dSfCz5NxZ0KyHx1EXImUynVB9/Sn1qwPYsq9q8HbY2dh/Jd/3cuUnIEfi/D+R3lIu84896y238UTi67CLNcIPWBY9N1W1QpOVtPNjaxsCKguTEc1qiY+Wg8QuF67zgao1CPCsHsQlZigXClSOChoaopzUVE1qifTCkcYTRdBW4zCAyqXE4aFp8RYFVWIEoKFwXNKnqU4JQdapwWolSuxZboVFWrOfdxJUMpWuW8jNpCF1PVcUwJRK4hSNbIUAUtIwUDqLSTYEoukQdVoeS1Noc4xchU20KX4V2UQMxjtWLdagRsg82epSvJT8O2cx4goxrA9uXo9OqK9q8H5/F+G8jvK5O5BsjAYccGd5XLt48cL1h+VrC7EYkay/1BvpQmynB1OwMAkAHUDpVlyib8Kr+X3BVuzRD6ggAaiPfpXC9dpxO9D1WI11JQuagEp07qVxSEJrnqKienMCHq1IKVtVA3FDiqjGVYVpicSAFm9pYoHRIB69ZBkJCUkrrPjFulcEgSuKaEQpXSnELiEU6mLLt6aE+mEF1sjE5AD0os0s8jrJPAn2qge8i3oRuzcYQ8CdbHuWLGispESN4lSCoQJHv0I/HYIhucXBVW0361lXvHId84HDn9DvK5JyGEYDD+R3lcvR48cL1kuU5+F1vKH/UKtwZitHFvv6lacqxGKqnie5VLD+Fa4dA9+1cL12nFmUNX4olxAPFBV3KCJ5lAV3wiiUHiWooOtVkqJ1cDVMruhAYx0CSgjxmKlVlR0qSoCbmyiLVuTGaaErAucVJRYtIaW2TAFK8JpCBRdSU6crqdMer3upwQL8CpasgFynyQ1vE38yierM0s4B4NA9CUgHFjnkjTUdRS4Wzx1p7mTzT03U1DD5CC7TUdKm/BuME4OYJHoVHtXZrab50abjoPDqTG7XeIbSGbqEjqkozDuq1rvphzY3mN+o9Syr1rkV8ioeQuT+SVOMJREEc3Q7ly7ePHG9Y7lSZxNXod3BVDDDmFW/KMg4nE62cJ7Aqpoks99643rtODatRBV3IuuEDUUDAgcfWiw1RVapAVW0ZjJRTPE2L3WAWexVbO6d25X+1nEtjRoWecQFrxSkJUdQwpY3n3KgIWolI1sn30UwbHrPbHeUwU7hSYhvON/eJUIY4WB9+M+lIGgSeztC51/fcE+m2Glx4x12uqGNfuUm6eMz071CzXzo/CtB13d6UiB+FLQDqDu6eHoVhgjLSGfHF8p9PXEaJ+NZBYNxt12F0Lgm/hANL5Z4XselZt1ULnlzpi8metWOApZh+E3TA7L+/BEmhmdmPxxZ3AjifauxJIIOhGqloIqPywG2taPfgrrZzoAHUs7TdmylXWBdcKK9b2H/4Kfkhcm7CHwen5IXLtOOF6w+32zicQI/O7ggMLSlzeie5W22x8LrdfcENhKcErleus4ixDUHVarKuOKArKKq8Uh6dOdERWF0yviW0WSfjHQDiiqjlDWytyg3OqoGXKmxtY1Hlx3qLQLcR1V/BODebKYxs+b1qd4ENE9KI7CNzNeN45w83xvR6lE90gHo9Snwes+Y/tAg+hDusBwv60/VNpC/T7/5RNazGjjJ9MdyFaSCCj655rcvD0EpUCUW3M7kVgTzr+90NFvT2IrBt5wB0uPMLqVYKxAJZTvcend3+hBGrlqEjiT32VxhqRf1QDfQTEnrQuKosdzWg83U9c3UVzNoA9Djv6U5tbOcpsdIPEf4QFfDZYM9fmlRUsXleCNQZ9/Sgu9n07EHWY7FbYR0EIHCVAZc3fft1CPp6gqD1vk874PS8kepcm8nfk1HyAkXWccL1lNsfLKvldwTS2DKXb1sXUP6XcFO8CB0rneuv4DrqqxVSJVpiRZZ/H1tyioqmIDRJE8BvJQmOw5ZSdUqfHdAA+bO4dMaq02Ns/MRVf+wOHSgOWboLWftdw9MorGvF0h1UtVsFRuW2Tw31SUjnSZ8yVwgetdRpTHXZFEUwO8wJPZPWh6oOUcPbdazYezAA9zgJm/AaGBxGizVVtzv186yoNx0UlOtx953JMQyAEMtM8FjSytcNSBcwTq31x/dVFEEq+a4B1E7oLZ6v7KVYN8UJaNAACek29ijwhAfJEBxj1ger0p2LxIzNG5wAJ8+U+/QhMNXh+U6aiRcE3PpWVQ7fABvq6TA3NGk9fD9FUz8K5ozERK0uOwzfG5yCXboB94Qhw7qr4IgcIkzxJCuofschzb2PEK4pk/PPYPYq8YB1Iy27Tu4I2mor17k58mo+QEibyaPwWj5AXLtOOF6yW35+66vl9wRLfigqPlIPhNWPnNPoCe10UyeE7lyva6/kCbRqANlY7Eg1XsbeHPaJGsZhKsdjY416rKdTM9rnuN+EF+U9FvMFramy6bRmp02te0GDJMdF7XA3qHAjWBgE6AarDcoa5q1C7dOUdC1m0K4dHOtE6ERFy4++5YjH4gOeSPiyY6hYT77kWKqsLpKTZdfQXKa98kncpGGAeJPo19i0Oc3Meib9CveT+BaTmMTIgcAEFybp5qhm4DfWVrMJhWsdI3ER1f5SiXEfg8O477dGrvYVhHN9XrK1/KLE2LGnhPUL+sDsWUrMi2//AAsrFdiXyoG3Ksjs9xylxDBrztexRVGsaTlOYjfEdi3qY5gyEDfF/Pf2IpjyWhukXB4an2oWjSk3PuUayplm1h7IWaQzE1CQ3onzIqm3VxMOAtOhjvsoabJEjX3kdi52ItHm84UVcVHeNa0sOliAb9aDxGLqUbNp5nb3EHuQWz6+QiHESbhXeIrOgc6d8az7hBX4fbFYmDTB4wDHarvDvDxIseHs4oGltFkxmgbgRZGu+KHCCOIiI8yD1Xk38lo+QEqbyXdOEon9ALl1nHG9Zbb1X4VW8oD0BSYW7SOIKH21fFV/1ncE/CPuNy53rp+MfyV2syjUY6qHiXmnnMBgDtLzIuATA616JTrtrNDdHQS5lpi4g9B97Lx3aFECq8GZzkaTDZiVt9hbfp0aLmPqB9RsBoylrssQGknUC/Omw1VLFftGs9larnbkpmDe3NAhrG9Ei4G8LIV5hrd5v26K32lygdiCMzWgNc8gjTK4QABEjjre3BVjjL3HcB/YehRQrGR2/wCE1zpzHSdANJ7bKwbhiWzpYlQV8MQ0np9AVlKJ5O1IdrF565WpfWMwDqRHZdZTAUoc3iVpKThnB3AexSipxVcue/fzo6bWQVdzmu5puT61Ibl7v0j6SkqCHA9I9Ciq/E1C7U3GqgaI8ylywT2pGt1WkLQuUdQbYg8D2aqKhSup2uy3UqmMblkTaJCFxdXh1qWu/SNNEC9ySFd4+/BFUMcQIJ0Nurgq4pzb2WrGdHY94dzm/tDvUeBxz2fFcRfzEaEHcUZiNgYimIqUnNcZyNsX1C1wY5rWglxi5NrZbxIkbFbKq0mMfUpPYHl7WlwiSw5XCNQQQZlMNe+ciqvjMDh3QBLNBpqVyH8Hw/F2G8g/9nLlpyqo2zH3TXH6YPoCSm2CO1JtITisTNxnFv2RxTi6IAta2i53rr+PPNuAUq1Qn4zqjn9TRIYPOST5lVtYXtMXIiekkf2RXKs/C6uYzceoWQjKhyENkTBt16yrildVLiXFoBsIGggAf/JSAQTO/wB/YiaNPcTwj0X9abSGeoOAF/OZUUT44iAOgdilqgFpB+aerp9CFc7nE7hZTPPNJPCFAzZHOf1SfYrZ74Y52+IVZswBontUtfFSy3HvVAlNpyjpMnze5UdR3OAPGVMHWJ8w6lBiGa+jzIIMtz02SBsEjdopBx6Vzj6TKCbQFQV3qZ1m9KExDrIGCpIhDvK6VKxs6btVpkfyX2WMTiqVEhxa4y/LMhjbuMgGBuniRvgLacmOQnicSHVi2sGeLfSyOp/hHt51UFjiZyEAXI+O0yL5afDcpqGGwzaOHw5L3Q6rVqVHNzVGwRIpkOdTB0bmaLXBJJL8B4QsQ15e/K+BULGBrQ3xlQglzj8bKAXGGm89JK0xdrc7Ye+k2RTa5wY0PxNdwyMFK+YgRUqwS52XKBLnDMQ4BeV7dqipVJdinYipMZ3Nc1gbGjWwcsGbNtcQNUm0eU+LxGbxlXMHWy5GZQOd8UZeaececOdfVVLG+dSr4zHvnID8n4byD/2cuTuQVtn4Yfod5SozVTtIfCq9vzwevmtjvUFbULQYjDYSpiqjCXtrauuQDDWGQTbR7Bbf13Fr0MIcnPq8+o2mIy/GfIbNrCRHnHFYsaleRcq2luKqRYHKf/yP7quotIIOsbjcTukb77l7BtLwdUKz87qlZroAgOpxbrpk70LS8GWHkfhcRY/OpXj92tLseY1MRp76KTA2a4+/FejVfBlhwB+FxHbS+zTqXg7ogQKlfj8an9movs85ce7tS1nfFG7XsXpA5A4VrXuNeoAyc5L6UMgZjmOTmwCDfcVz/B5hhM16ohpJl1MQ2/OPMsLG+liph7R52yYHSfUo5iBxPevSsFyAw728zEPe0GJa6m4dUhsb06n4NcO8Ne2vVLSAWlppkEG4IOW4KYe0eZltglDLL0nF8g8JSyipinU5+LnfSbMaxIE6jtXVvB9hmZc2Jc3MYZmNMZjwbI5x6lcPaPMHCxhDO1C9PrcgcI13i3Ysh5iGF1IOvpzTe/coq3g8wjXim7GZahiGF1IPM6ANmTKYe0eb1KiGqSvVW+DCiZy4h5gweawwYBg3sYIPnTGeC6k64xL3CSLNbqDBFjqCCD1Ie0eV5P7qalI0XqFHwZ0XAObiHOabhwDCCDoQQYI6Uo8F1Mf77/qN9qqbHmVKkCb2Tq2BGrTC9Ob4OWD/AHn315rfak/05Z/zv+o2/pU02PKn0H7wCnU6TtLNHpXqLvBuzdXd/DH9Sc3waN/53fUH9SursaLkQyMBhgNzO8pVb7E2cKFCnSnNkbExE3nTzrlXOjPuml8+n9ZvvuHYk+6KNufTtcXbbp6Fy5dbIwd910/+Rn1m+1J900vns+sPauXKZB3jqZ/Pb9YJRUZ85vaFy5T1iq7B03srVp8S6jVfnzeMOcfg2My5MmU3Zrm0d0XEZsADCYmgCzNVZVptdmJimc7MOwkiYYwtEXvmN5JPLkyBamy61XxznPp0nVm06TvFOLslNheXOa4tE1T4xzQSAG2N4uZsDZpwzXUvGZ6QdmpzlDm5rvacrQ3LmkgAWDosAFy5XImhuUOzn1atJ9PI4CnVpuaaz6RPjDTIILWOzAZDII3g7kJU2DVFNrAKNXNhG4V5eSGsyZue1uU5gc1xzZ8WzzcuV9YadtLk4+oK/wCGgPZTa1pIy1PFD4tXmlwa46lhBgop+AqjFmswMdTcGTNd7YyyCcgpOa8gOkS4XA01XLlPU1Ng6NWnWq82kaVSrnz+NIe0FjWxk8XBuwfnaGehN2RTq0iWObR8WatZ+cVTmipUfVbzDTAnnAHnLlyvpDRGwsMKGGoUnObNOkxhh0iWtAsTBItvCNNRvzm9oXLk9IaaHt+c3tCXm8R2hcuWL4SLpJbxHaEjnM+cB0yLLlykkNP8a3c4doXLlyD/2Q=="/>
          <p:cNvSpPr>
            <a:spLocks noChangeAspect="1" noChangeArrowheads="1"/>
          </p:cNvSpPr>
          <p:nvPr/>
        </p:nvSpPr>
        <p:spPr bwMode="auto">
          <a:xfrm>
            <a:off x="1679575" y="-1820863"/>
            <a:ext cx="2457450" cy="380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32775" name="AutoShape 12" descr="data:image/jpeg;base64,/9j/4AAQSkZJRgABAQAAAQABAAD/2wCEAAkGBxQSEhQUExQWFRUXFxoXFxYYGBcaGBgYFxwcFxcYHBwcHCggGholHBcXITEhJSkrLi4uFx8zODMsNygtLisBCgoKDg0OGhAPFywcHBwsLCwsLCwsLCwsLCwsLCwsLCwsLCwsLCwsLCwsLCwsLCwsLCwsLCwsLCwsLCwsLCwsLP/AABEIARgAtAMBIgACEQEDEQH/xAAcAAABBQEBAQAAAAAAAAAAAAAEAQIDBQYABwj/xABLEAABAwIDAwYIBw8EAwEAAAABAAIRAyEEEjEFQVEGImFxkcEHE3KBobHR8CQyNFJUktMUFiMlNUJic4KDk7PS4fEXQ1OyM6PCov/EABgBAQEBAQEAAAAAAAAAAAAAAAABAgME/8QAHBEBAQEBAAMBAQAAAAAAAAAAAAERMQISIUFR/9oADAMBAAIRAxEAPwCz5XcqcXRxVZlOu5rGuhrQ2nYQN5bKoTy5x/0l31af9Kdy+f8ADq/l9wWXe5eO69Ekxo/v92h9Kd9Sj30037/tofSnfw6H2azaUtMAxroePFDI0Z5d7Q+lO+pS/oXDl3tD6U76lH7NZlOBQyNH9/e0PpTvqUv6Fx5c7Q+lP+rT/oWdaV0IZGjby82h9Kd9SifXTTvv+2j9KP8ADofZrOMpE6BEnAO/RnhIlTTJ/F1/qBtH6Uf4VD7NO/1A2h9JP8Oj9ms66iRqoyNxTVyfxpfv/wBofST/AA6P2aQ+EDaH0k/w6P2azQjiniCm0yNEeX+0fpJ/h0fs03/UDaP0o/w6H2aoHU1C9t00yfxqPv8A8fHyl2adfF0IjhHi9Z39Ha37/MfqMS4cebSN/qW6gsunAq/UyNI7l3jzriX/AFWD1NUX37Y76VU9HsVAo3IZGnZy8x40xT/q0z62lSM8IG0PpTj+7ofZrKhKDfoVlqZH0PyMxz8RgqFWq4ue4OzO0kte5swIA03BchPBvbZuH6nntqPKRdJXKz68z8IDPh1fyu4LLPC1XL2pONxA4Pj0BZZ4XKu84jIXBqUpWiVA0hK0IpzItCgcBuTQ6lSlSOZFvcIcV46lxfM31TBOKwZfs9qjoMLjNz16JcNQNQzFlcMwzQAP8JVVxwTzwHn9ijq7OqdavqbVJVo2U0ZF7S03ELsyvMVhZVPVokEha3UT4cepH4nCgstciD7lJs6A1wP52nQdyLwAuQdIgrKqXxBUBC0GJw4aOtU9ZtykoFTXBSgJjlpDCErSuhK1VHvPg0d+LcP+8/mvXJPBj+TcPf8A5P5r0q3OOV68w5cfLsT+sPqCzz1o+W/y/E/rD6gs+4LnXacQkIjBNvPBRKalVDR0lZUuMfEk6lV2dFYnnmdyFbTBNtVqJUedE4TDFxvom06IBvdXeFpSl8kkS4Gg780FHuwmUS8hvWldi/FiGwDvdv8AMqvEPDnS7nHiSZKw0JqbRoM/OJPQEbgcbTqaHtF1QVaIF8oUtAkXGqC4xVCNFU18NJjjorxkubKptoYo3AbIGpQC07dEG47+31otpgyNN/cR6kG7Eh8PFj8WoOk6Hz709lfLY3Hv7z2oLmZHQQqTadMNPSb9CsKdaAQLjeN6r8XX6/OgABUTkaaeYc0X4exCOC1BGnNC4pWqo928GInZuHm//kH/ALXrk3wY/k2h11f5r1y6ePHG9eact/l2J/WH1BUBWh5bt+HYn9YfUFQOC5XrtOGBR7/OpwEFXmSFItc+teySlZ6g3oqIutspsK3M/olaLC0CJPYqHZQly1+EbZYrSh2gC32oEYxrbkFx647lsa1BpmQCq5+yqZ0bHVZBRu2hmb8QgHpB9ESpMOTlVjWwQbuM8SST6UPSoue/I0SfUOJKg0mzsNGHnispiG84gGxK32zaQFLLM2hYHauHdSqPAEw6wgwR1zJOiB9bZDgM8CN7gPWFW4mWmNCN3sO8dC1GxNrtqsLHNyvA03EdHT0LNcoXzkjW/YqGYfEk9MdqKccw6tf8aqjpVyCrylWziZk68NeBCWEqOmcpB6V206YnM3R1/PvRYphw4E7iodpMinT4gnsMH1ygrCuhPSNK0j3PwYj8W0Our/NelTvBn+TcP+8/mvXLrOON6815bD4diP1ncFnqgWh5bH4dibf7h9QWfc7oK4eXXacMQGKPOVgQqzFHnFXxKdTKcDOigJVjhcA7mnj6lqpBWzKcCVoaL7Kuw1OAAj2LDSc1U5tVDBycTZQdXfYngCewKgqY4sAa1rnE3cR7d6uXO1i6joYUOBaxu7d7EE+zNvClBcYbpxk7hHuB51osZgKeIa1xAMiZ6Nyo8NyXbVZTl2XI5xMjUGPTYLQ4Jvi4ZuFh1CwVRU1+TjAJbIIFj6VieUjC2pB3BesVdF5zy+o5arTxb6ik6aykIrC1i1QQpskgLdjMXeEdngjs7kXtPDB4aBqJ7VXbE+NwB6fOFY4okVOiJWG1AWxZIArLbFINfI3iVXhWI918GP5NoddT+a9Kl8Gp/FuH/efzHpF2nHG9ecctfl2J8vuCoHBaLlt8txPl9wWfcFw8u12nERVVjBzirWqYCDkagX6Ui0BTW02aWvohxgzbzjVZJzCLo3ZVKq7MGOyt38J9q1frMXbXCbGyMYQqzCMyc2ZjejmPWGkxCbUNrJS6yaCgpsZtCoLCmW9J1PnQofWAD7jeHc6xH6UZQfOtG8WixSUKNRpBpuezquOwoE5NcpSHBlR2ZjjEkyWnQX4LW4kaFVFbY1PFAGoMlYC9SmA3N5bTZx6bFWGGpOYwMc7MW2zaTwKVBLqnNXnXLXE564b81oHnN/Yt5iKwa0k2AEnzLynGYnxlRzzvJPm3DsWvFERsVMx+ig1Ke43WkWGzXw6dw9wrQPzOv7hUVF+itKVS4WK3E21mktaeFh1KpCvsQzPTjgqI04lIj3bwbj8XYf8Ab/mPSJfB1+TsPro/+Y5cu/jxwvXnXLX5biPL7gqDKvS+UzR90VZaNeA4BUdeNzR2Lh5dd5fjCY7RAZiSImy9AqEfNHYoHVhwHYkoyWH2dUqkSCG/OK1OEwrabA0bkZQeOCSpqmim2iyDIQlPGK6qMmxVPjNnb2qKKp4oKenUBWbzOapmY4hBpKVVXeAxgkDisINoomhtUSEHoz2DUIWq66rcFtprmi6THbWY1pc50AenoHEomK7lhtDJSyA3fb9ka+zzrAgKw2rtA16hcbDQDgBoPfigoldJMZMSyuShVEtMwVZ0HSFWU0dSfCz5NxZ0KyHx1EXImUynVB9/Sn1qwPYsq9q8HbY2dh/Jd/3cuUnIEfi/D+R3lIu84896y238UTi67CLNcIPWBY9N1W1QpOVtPNjaxsCKguTEc1qiY+Wg8QuF67zgao1CPCsHsQlZigXClSOChoaopzUVE1qifTCkcYTRdBW4zCAyqXE4aFp8RYFVWIEoKFwXNKnqU4JQdapwWolSuxZboVFWrOfdxJUMpWuW8jNpCF1PVcUwJRK4hSNbIUAUtIwUDqLSTYEoukQdVoeS1Noc4xchU20KX4V2UQMxjtWLdagRsg82epSvJT8O2cx4goxrA9uXo9OqK9q8H5/F+G8jvK5O5BsjAYccGd5XLt48cL1h+VrC7EYkay/1BvpQmynB1OwMAkAHUDpVlyib8Kr+X3BVuzRD6ggAaiPfpXC9dpxO9D1WI11JQuagEp07qVxSEJrnqKienMCHq1IKVtVA3FDiqjGVYVpicSAFm9pYoHRIB69ZBkJCUkrrPjFulcEgSuKaEQpXSnELiEU6mLLt6aE+mEF1sjE5AD0os0s8jrJPAn2qge8i3oRuzcYQ8CdbHuWLGispESN4lSCoQJHv0I/HYIhucXBVW0361lXvHId84HDn9DvK5JyGEYDD+R3lcvR48cL1kuU5+F1vKH/UKtwZitHFvv6lacqxGKqnie5VLD+Fa4dA9+1cL12nFmUNX4olxAPFBV3KCJ5lAV3wiiUHiWooOtVkqJ1cDVMruhAYx0CSgjxmKlVlR0qSoCbmyiLVuTGaaErAucVJRYtIaW2TAFK8JpCBRdSU6crqdMer3upwQL8CpasgFynyQ1vE38yierM0s4B4NA9CUgHFjnkjTUdRS4Wzx1p7mTzT03U1DD5CC7TUdKm/BuME4OYJHoVHtXZrab50abjoPDqTG7XeIbSGbqEjqkozDuq1rvphzY3mN+o9Syr1rkV8ioeQuT+SVOMJREEc3Q7ly7ePHG9Y7lSZxNXod3BVDDDmFW/KMg4nE62cJ7Aqpoks99643rtODatRBV3IuuEDUUDAgcfWiw1RVapAVW0ZjJRTPE2L3WAWexVbO6d25X+1nEtjRoWecQFrxSkJUdQwpY3n3KgIWolI1sn30UwbHrPbHeUwU7hSYhvON/eJUIY4WB9+M+lIGgSeztC51/fcE+m2Glx4x12uqGNfuUm6eMz071CzXzo/CtB13d6UiB+FLQDqDu6eHoVhgjLSGfHF8p9PXEaJ+NZBYNxt12F0Lgm/hANL5Z4XselZt1ULnlzpi8metWOApZh+E3TA7L+/BEmhmdmPxxZ3AjifauxJIIOhGqloIqPywG2taPfgrrZzoAHUs7TdmylXWBdcKK9b2H/4Kfkhcm7CHwen5IXLtOOF6w+32zicQI/O7ggMLSlzeie5W22x8LrdfcENhKcErleus4ixDUHVarKuOKArKKq8Uh6dOdERWF0yviW0WSfjHQDiiqjlDWytyg3OqoGXKmxtY1Hlx3qLQLcR1V/BODebKYxs+b1qd4ENE9KI7CNzNeN45w83xvR6lE90gHo9Snwes+Y/tAg+hDusBwv60/VNpC/T7/5RNazGjjJ9MdyFaSCCj655rcvD0EpUCUW3M7kVgTzr+90NFvT2IrBt5wB0uPMLqVYKxAJZTvcend3+hBGrlqEjiT32VxhqRf1QDfQTEnrQuKosdzWg83U9c3UVzNoA9Djv6U5tbOcpsdIPEf4QFfDZYM9fmlRUsXleCNQZ9/Sgu9n07EHWY7FbYR0EIHCVAZc3fft1CPp6gqD1vk874PS8kepcm8nfk1HyAkXWccL1lNsfLKvldwTS2DKXb1sXUP6XcFO8CB0rneuv4DrqqxVSJVpiRZZ/H1tyioqmIDRJE8BvJQmOw5ZSdUqfHdAA+bO4dMaq02Ns/MRVf+wOHSgOWboLWftdw9MorGvF0h1UtVsFRuW2Tw31SUjnSZ8yVwgetdRpTHXZFEUwO8wJPZPWh6oOUcPbdazYezAA9zgJm/AaGBxGizVVtzv186yoNx0UlOtx953JMQyAEMtM8FjSytcNSBcwTq31x/dVFEEq+a4B1E7oLZ6v7KVYN8UJaNAACek29ijwhAfJEBxj1ger0p2LxIzNG5wAJ8+U+/QhMNXh+U6aiRcE3PpWVQ7fABvq6TA3NGk9fD9FUz8K5ozERK0uOwzfG5yCXboB94Qhw7qr4IgcIkzxJCuofschzb2PEK4pk/PPYPYq8YB1Iy27Tu4I2mor17k58mo+QEibyaPwWj5AXLtOOF6yW35+66vl9wRLfigqPlIPhNWPnNPoCe10UyeE7lyva6/kCbRqANlY7Eg1XsbeHPaJGsZhKsdjY416rKdTM9rnuN+EF+U9FvMFramy6bRmp02te0GDJMdF7XA3qHAjWBgE6AarDcoa5q1C7dOUdC1m0K4dHOtE6ERFy4++5YjH4gOeSPiyY6hYT77kWKqsLpKTZdfQXKa98kncpGGAeJPo19i0Oc3Meib9CveT+BaTmMTIgcAEFybp5qhm4DfWVrMJhWsdI3ER1f5SiXEfg8O477dGrvYVhHN9XrK1/KLE2LGnhPUL+sDsWUrMi2//AAsrFdiXyoG3Ksjs9xylxDBrztexRVGsaTlOYjfEdi3qY5gyEDfF/Pf2IpjyWhukXB4an2oWjSk3PuUayplm1h7IWaQzE1CQ3onzIqm3VxMOAtOhjvsoabJEjX3kdi52ItHm84UVcVHeNa0sOliAb9aDxGLqUbNp5nb3EHuQWz6+QiHESbhXeIrOgc6d8az7hBX4fbFYmDTB4wDHarvDvDxIseHs4oGltFkxmgbgRZGu+KHCCOIiI8yD1Xk38lo+QEqbyXdOEon9ALl1nHG9Zbb1X4VW8oD0BSYW7SOIKH21fFV/1ncE/CPuNy53rp+MfyV2syjUY6qHiXmnnMBgDtLzIuATA616JTrtrNDdHQS5lpi4g9B97Lx3aFECq8GZzkaTDZiVt9hbfp0aLmPqB9RsBoylrssQGknUC/Omw1VLFftGs9larnbkpmDe3NAhrG9Ei4G8LIV5hrd5v26K32lygdiCMzWgNc8gjTK4QABEjjre3BVjjL3HcB/YehRQrGR2/wCE1zpzHSdANJ7bKwbhiWzpYlQV8MQ0np9AVlKJ5O1IdrF565WpfWMwDqRHZdZTAUoc3iVpKThnB3AexSipxVcue/fzo6bWQVdzmu5puT61Ibl7v0j6SkqCHA9I9Ciq/E1C7U3GqgaI8ylywT2pGt1WkLQuUdQbYg8D2aqKhSup2uy3UqmMblkTaJCFxdXh1qWu/SNNEC9ySFd4+/BFUMcQIJ0Nurgq4pzb2WrGdHY94dzm/tDvUeBxz2fFcRfzEaEHcUZiNgYimIqUnNcZyNsX1C1wY5rWglxi5NrZbxIkbFbKq0mMfUpPYHl7WlwiSw5XCNQQQZlMNe+ciqvjMDh3QBLNBpqVyH8Hw/F2G8g/9nLlpyqo2zH3TXH6YPoCSm2CO1JtITisTNxnFv2RxTi6IAta2i53rr+PPNuAUq1Qn4zqjn9TRIYPOST5lVtYXtMXIiekkf2RXKs/C6uYzceoWQjKhyENkTBt16yrildVLiXFoBsIGggAf/JSAQTO/wB/YiaNPcTwj0X9abSGeoOAF/OZUUT44iAOgdilqgFpB+aerp9CFc7nE7hZTPPNJPCFAzZHOf1SfYrZ74Y52+IVZswBontUtfFSy3HvVAlNpyjpMnze5UdR3OAPGVMHWJ8w6lBiGa+jzIIMtz02SBsEjdopBx6Vzj6TKCbQFQV3qZ1m9KExDrIGCpIhDvK6VKxs6btVpkfyX2WMTiqVEhxa4y/LMhjbuMgGBuniRvgLacmOQnicSHVi2sGeLfSyOp/hHt51UFjiZyEAXI+O0yL5afDcpqGGwzaOHw5L3Q6rVqVHNzVGwRIpkOdTB0bmaLXBJJL8B4QsQ15e/K+BULGBrQ3xlQglzj8bKAXGGm89JK0xdrc7Ye+k2RTa5wY0PxNdwyMFK+YgRUqwS52XKBLnDMQ4BeV7dqipVJdinYipMZ3Nc1gbGjWwcsGbNtcQNUm0eU+LxGbxlXMHWy5GZQOd8UZeaececOdfVVLG+dSr4zHvnID8n4byD/2cuTuQVtn4Yfod5SozVTtIfCq9vzwevmtjvUFbULQYjDYSpiqjCXtrauuQDDWGQTbR7Bbf13Fr0MIcnPq8+o2mIy/GfIbNrCRHnHFYsaleRcq2luKqRYHKf/yP7quotIIOsbjcTukb77l7BtLwdUKz87qlZroAgOpxbrpk70LS8GWHkfhcRY/OpXj92tLseY1MRp76KTA2a4+/FejVfBlhwB+FxHbS+zTqXg7ogQKlfj8an9movs85ce7tS1nfFG7XsXpA5A4VrXuNeoAyc5L6UMgZjmOTmwCDfcVz/B5hhM16ohpJl1MQ2/OPMsLG+liph7R52yYHSfUo5iBxPevSsFyAw728zEPe0GJa6m4dUhsb06n4NcO8Ne2vVLSAWlppkEG4IOW4KYe0eZltglDLL0nF8g8JSyipinU5+LnfSbMaxIE6jtXVvB9hmZc2Jc3MYZmNMZjwbI5x6lcPaPMHCxhDO1C9PrcgcI13i3Ysh5iGF1IOvpzTe/coq3g8wjXim7GZahiGF1IPM6ANmTKYe0eb1KiGqSvVW+DCiZy4h5gweawwYBg3sYIPnTGeC6k64xL3CSLNbqDBFjqCCD1Ie0eV5P7qalI0XqFHwZ0XAObiHOabhwDCCDoQQYI6Uo8F1Mf77/qN9qqbHmVKkCb2Tq2BGrTC9Ob4OWD/AHn315rfak/05Z/zv+o2/pU02PKn0H7wCnU6TtLNHpXqLvBuzdXd/DH9Sc3waN/53fUH9SursaLkQyMBhgNzO8pVb7E2cKFCnSnNkbExE3nTzrlXOjPuml8+n9ZvvuHYk+6KNufTtcXbbp6Fy5dbIwd910/+Rn1m+1J900vns+sPauXKZB3jqZ/Pb9YJRUZ85vaFy5T1iq7B03srVp8S6jVfnzeMOcfg2My5MmU3Zrm0d0XEZsADCYmgCzNVZVptdmJimc7MOwkiYYwtEXvmN5JPLkyBamy61XxznPp0nVm06TvFOLslNheXOa4tE1T4xzQSAG2N4uZsDZpwzXUvGZ6QdmpzlDm5rvacrQ3LmkgAWDosAFy5XImhuUOzn1atJ9PI4CnVpuaaz6RPjDTIILWOzAZDII3g7kJU2DVFNrAKNXNhG4V5eSGsyZue1uU5gc1xzZ8WzzcuV9YadtLk4+oK/wCGgPZTa1pIy1PFD4tXmlwa46lhBgop+AqjFmswMdTcGTNd7YyyCcgpOa8gOkS4XA01XLlPU1Ng6NWnWq82kaVSrnz+NIe0FjWxk8XBuwfnaGehN2RTq0iWObR8WatZ+cVTmipUfVbzDTAnnAHnLlyvpDRGwsMKGGoUnObNOkxhh0iWtAsTBItvCNNRvzm9oXLk9IaaHt+c3tCXm8R2hcuWL4SLpJbxHaEjnM+cB0yLLlykkNP8a3c4doXLlyD/2Q=="/>
          <p:cNvSpPr>
            <a:spLocks noChangeAspect="1" noChangeArrowheads="1"/>
          </p:cNvSpPr>
          <p:nvPr/>
        </p:nvSpPr>
        <p:spPr bwMode="auto">
          <a:xfrm>
            <a:off x="1679575" y="-1820863"/>
            <a:ext cx="2457450" cy="380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32776" name="Picture 14" descr="https://c2.staticflickr.com/8/7342/11210597826_45670ea40e_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1413" y="3568700"/>
            <a:ext cx="209391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3"/>
          <p:cNvCxnSpPr/>
          <p:nvPr/>
        </p:nvCxnSpPr>
        <p:spPr>
          <a:xfrm>
            <a:off x="479376" y="692150"/>
            <a:ext cx="11089232"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745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4451</Words>
  <Application>Microsoft Office PowerPoint</Application>
  <PresentationFormat>Widescreen</PresentationFormat>
  <Paragraphs>390</Paragraphs>
  <Slides>33</Slides>
  <Notes>33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33</vt:i4>
      </vt:variant>
    </vt:vector>
  </HeadingPairs>
  <TitlesOfParts>
    <vt:vector size="37" baseType="lpstr">
      <vt:lpstr>Arial</vt:lpstr>
      <vt:lpstr>Calibri</vt:lpstr>
      <vt:lpstr>Wingdings</vt:lpstr>
      <vt:lpstr>Tema di Office</vt:lpstr>
      <vt:lpstr>Dal 1911 AL 1915 </vt:lpstr>
      <vt:lpstr>1911</vt:lpstr>
      <vt:lpstr>1911 (2)</vt:lpstr>
      <vt:lpstr>1911 (3)</vt:lpstr>
      <vt:lpstr>1911 – Core ‘ngrato</vt:lpstr>
      <vt:lpstr>1912</vt:lpstr>
      <vt:lpstr>1912 (2)</vt:lpstr>
      <vt:lpstr>1913</vt:lpstr>
      <vt:lpstr>1913 (2)</vt:lpstr>
      <vt:lpstr>1913 (2)</vt:lpstr>
      <vt:lpstr>Presentazione standard di PowerPoint</vt:lpstr>
      <vt:lpstr>1913 (4)</vt:lpstr>
      <vt:lpstr>1913 (6)</vt:lpstr>
      <vt:lpstr>1913 (7)</vt:lpstr>
      <vt:lpstr>1914</vt:lpstr>
      <vt:lpstr>1914 (2)</vt:lpstr>
      <vt:lpstr>1914: La Grande Guerra</vt:lpstr>
      <vt:lpstr>Grande Guerra: alleanze pre-guerra</vt:lpstr>
      <vt:lpstr>Cause della Grande Guerra: Germania</vt:lpstr>
      <vt:lpstr>Cause della Grande Guerra: Triplice Intesa</vt:lpstr>
      <vt:lpstr>Presentazione standard di PowerPoint</vt:lpstr>
      <vt:lpstr>Cause della Grande Guerra: Guerre Balcaniche</vt:lpstr>
      <vt:lpstr>Cause della Grande Guerra: Austria-Ungheria</vt:lpstr>
      <vt:lpstr>Cause della Grande Guerra: Impero Ottomano</vt:lpstr>
      <vt:lpstr>Cause della Grande Guerra: Italia</vt:lpstr>
      <vt:lpstr>Cause della Grande Guerra: Attentato di Sarajevo</vt:lpstr>
      <vt:lpstr>Cause della Grande Guerra: Crisi di Luglio</vt:lpstr>
      <vt:lpstr>Grande Guerra: Cronologia</vt:lpstr>
      <vt:lpstr>Grande Guerra: Cronologia (2)</vt:lpstr>
      <vt:lpstr>Grande Guerra: Cronologia (3)</vt:lpstr>
      <vt:lpstr>Grande Guerra: Cronologia (4)</vt:lpstr>
      <vt:lpstr>Grande Guerra: Cronologia (5)</vt:lpstr>
      <vt:lpstr>continua...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 1896 AL 1909 - Storia del 900 attraverso i motivi più popolari -</dc:title>
  <dc:creator/>
  <cp:lastModifiedBy/>
  <cp:revision>4</cp:revision>
  <dcterms:created xsi:type="dcterms:W3CDTF">2015-05-31T16:57:33Z</dcterms:created>
  <dcterms:modified xsi:type="dcterms:W3CDTF">2025-03-27T09:00:13Z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